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3" r:id="rId4"/>
    <p:sldMasterId id="2147483664" r:id="rId5"/>
    <p:sldMasterId id="2147483666" r:id="rId6"/>
  </p:sldMasterIdLst>
  <p:notesMasterIdLst>
    <p:notesMasterId r:id="rId34"/>
  </p:notesMasterIdLst>
  <p:handoutMasterIdLst>
    <p:handoutMasterId r:id="rId35"/>
  </p:handoutMasterIdLst>
  <p:sldIdLst>
    <p:sldId id="313" r:id="rId7"/>
    <p:sldId id="328" r:id="rId8"/>
    <p:sldId id="320" r:id="rId9"/>
    <p:sldId id="314" r:id="rId10"/>
    <p:sldId id="334" r:id="rId11"/>
    <p:sldId id="290" r:id="rId12"/>
    <p:sldId id="332" r:id="rId13"/>
    <p:sldId id="312" r:id="rId14"/>
    <p:sldId id="333" r:id="rId15"/>
    <p:sldId id="340" r:id="rId16"/>
    <p:sldId id="327" r:id="rId17"/>
    <p:sldId id="316" r:id="rId18"/>
    <p:sldId id="341" r:id="rId19"/>
    <p:sldId id="317" r:id="rId20"/>
    <p:sldId id="342" r:id="rId21"/>
    <p:sldId id="343" r:id="rId22"/>
    <p:sldId id="344" r:id="rId23"/>
    <p:sldId id="347" r:id="rId24"/>
    <p:sldId id="329" r:id="rId25"/>
    <p:sldId id="351" r:id="rId26"/>
    <p:sldId id="330" r:id="rId27"/>
    <p:sldId id="353" r:id="rId28"/>
    <p:sldId id="345" r:id="rId29"/>
    <p:sldId id="346" r:id="rId30"/>
    <p:sldId id="348" r:id="rId31"/>
    <p:sldId id="339" r:id="rId32"/>
    <p:sldId id="338" r:id="rId3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74">
          <p15:clr>
            <a:srgbClr val="A4A3A4"/>
          </p15:clr>
        </p15:guide>
        <p15:guide id="2" pos="39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2AEDC"/>
    <a:srgbClr val="B9CEE8"/>
    <a:srgbClr val="2D8CCA"/>
    <a:srgbClr val="82AEDB"/>
    <a:srgbClr val="2E90D0"/>
    <a:srgbClr val="0069AB"/>
    <a:srgbClr val="F8DF75"/>
    <a:srgbClr val="E2839C"/>
    <a:srgbClr val="A3A3A4"/>
    <a:srgbClr val="BBD3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757" autoAdjust="0"/>
    <p:restoredTop sz="98899" autoAdjust="0"/>
  </p:normalViewPr>
  <p:slideViewPr>
    <p:cSldViewPr snapToGrid="0" snapToObjects="1" showGuides="1">
      <p:cViewPr varScale="1">
        <p:scale>
          <a:sx n="69" d="100"/>
          <a:sy n="69" d="100"/>
        </p:scale>
        <p:origin x="1614" y="60"/>
      </p:cViewPr>
      <p:guideLst>
        <p:guide orient="horz" pos="374"/>
        <p:guide pos="395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 showGuides="1">
      <p:cViewPr varScale="1">
        <p:scale>
          <a:sx n="70" d="100"/>
          <a:sy n="70" d="100"/>
        </p:scale>
        <p:origin x="-3120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viewProps" Target="viewProps.xml"/><Relationship Id="rId40" Type="http://schemas.microsoft.com/office/2015/10/relationships/revisionInfo" Target="revisionInfo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presProps" Target="presProp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E2A3B7-4915-DA4C-9518-AAF6854A035F}" type="datetimeFigureOut">
              <a:rPr lang="en-US" smtClean="0"/>
              <a:t>8/30/2018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B10C75-F68F-2A4E-8AE6-1B2AE60603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80130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CA03A3-9965-404D-9EFE-025A1E66B5D9}" type="datetimeFigureOut">
              <a:rPr lang="en-US" smtClean="0"/>
              <a:t>8/30/2018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ACFC91-37B6-044F-AAFC-3573381693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4036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BS Section divi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 userDrawn="1"/>
        </p:nvSpPr>
        <p:spPr bwMode="auto">
          <a:xfrm>
            <a:off x="365125" y="337376"/>
            <a:ext cx="6481328" cy="2193491"/>
          </a:xfrm>
          <a:prstGeom prst="roundRect">
            <a:avLst>
              <a:gd name="adj" fmla="val 3231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>
              <a:solidFill>
                <a:srgbClr val="143261"/>
              </a:solidFill>
            </a:endParaRPr>
          </a:p>
        </p:txBody>
      </p:sp>
      <p:pic>
        <p:nvPicPr>
          <p:cNvPr id="10" name="Picture 9" descr="Nationwide BS Logo sRGB whtBS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9582" y="2241000"/>
            <a:ext cx="1478812" cy="593219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ctrTitle" idx="4294967295"/>
          </p:nvPr>
        </p:nvSpPr>
        <p:spPr>
          <a:xfrm>
            <a:off x="650347" y="679310"/>
            <a:ext cx="5665787" cy="595727"/>
          </a:xfrm>
        </p:spPr>
        <p:txBody>
          <a:bodyPr lIns="0" tIns="0" rIns="0" bIns="0" anchor="t">
            <a:noAutofit/>
          </a:bodyPr>
          <a:lstStyle/>
          <a:p>
            <a:pPr algn="l">
              <a:lnSpc>
                <a:spcPct val="90000"/>
              </a:lnSpc>
              <a:defRPr/>
            </a:pPr>
            <a:r>
              <a:rPr lang="en-GB" altLang="en-US" sz="4000" b="1" dirty="0">
                <a:solidFill>
                  <a:srgbClr val="004A8F"/>
                </a:solidFill>
                <a:latin typeface="NBS Medium"/>
                <a:ea typeface="ＭＳ Ｐゴシック" panose="020B0600070205080204" pitchFamily="34" charset="-128"/>
                <a:cs typeface="NBS Medium"/>
              </a:rPr>
              <a:t>Section divider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4294967295"/>
          </p:nvPr>
        </p:nvSpPr>
        <p:spPr>
          <a:xfrm>
            <a:off x="650347" y="1385896"/>
            <a:ext cx="4937655" cy="726264"/>
          </a:xfrm>
        </p:spPr>
        <p:txBody>
          <a:bodyPr lIns="0" tIns="0" rIns="0" bIns="0" anchor="t" anchorCtr="0">
            <a:normAutofit/>
          </a:bodyPr>
          <a:lstStyle/>
          <a:p>
            <a:pPr algn="l">
              <a:lnSpc>
                <a:spcPct val="80000"/>
              </a:lnSpc>
              <a:buFont typeface="Arial" panose="020B0604020202020204" pitchFamily="34" charset="0"/>
              <a:buNone/>
              <a:defRPr/>
            </a:pPr>
            <a:r>
              <a:rPr lang="en-GB" altLang="en-US" sz="1600" dirty="0">
                <a:solidFill>
                  <a:schemeClr val="tx1"/>
                </a:solidFill>
                <a:latin typeface="NBS Light"/>
                <a:ea typeface="ＭＳ Ｐゴシック" panose="020B0600070205080204" pitchFamily="34" charset="-128"/>
                <a:cs typeface="NBS Light"/>
              </a:rPr>
              <a:t>Notes for guidance on template use</a:t>
            </a:r>
          </a:p>
        </p:txBody>
      </p:sp>
    </p:spTree>
    <p:extLst>
      <p:ext uri="{BB962C8B-B14F-4D97-AF65-F5344CB8AC3E}">
        <p14:creationId xmlns:p14="http://schemas.microsoft.com/office/powerpoint/2010/main" val="14482999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divider - ligh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5">
            <a:extLst>
              <a:ext uri="{FF2B5EF4-FFF2-40B4-BE49-F238E27FC236}">
                <a16:creationId xmlns:a16="http://schemas.microsoft.com/office/drawing/2014/main" id="{49F66AF6-2376-402D-A65F-A24F3202058F}"/>
              </a:ext>
            </a:extLst>
          </p:cNvPr>
          <p:cNvSpPr/>
          <p:nvPr userDrawn="1"/>
        </p:nvSpPr>
        <p:spPr>
          <a:xfrm>
            <a:off x="6608763" y="5715000"/>
            <a:ext cx="2535237" cy="1143000"/>
          </a:xfrm>
          <a:prstGeom prst="roundRect">
            <a:avLst>
              <a:gd name="adj" fmla="val 15968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pitchFamily="-84" charset="-128"/>
            </a:endParaRPr>
          </a:p>
        </p:txBody>
      </p:sp>
      <p:sp>
        <p:nvSpPr>
          <p:cNvPr id="5" name="Rounded Rectangle 7">
            <a:extLst>
              <a:ext uri="{FF2B5EF4-FFF2-40B4-BE49-F238E27FC236}">
                <a16:creationId xmlns:a16="http://schemas.microsoft.com/office/drawing/2014/main" id="{3D2EC0B4-A22F-49A5-90DB-70520983470B}"/>
              </a:ext>
            </a:extLst>
          </p:cNvPr>
          <p:cNvSpPr/>
          <p:nvPr userDrawn="1"/>
        </p:nvSpPr>
        <p:spPr>
          <a:xfrm>
            <a:off x="6608763" y="5715000"/>
            <a:ext cx="2535237" cy="1143000"/>
          </a:xfrm>
          <a:prstGeom prst="roundRect">
            <a:avLst>
              <a:gd name="adj" fmla="val 15968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pitchFamily="-84" charset="-128"/>
            </a:endParaRPr>
          </a:p>
        </p:txBody>
      </p:sp>
      <p:grpSp>
        <p:nvGrpSpPr>
          <p:cNvPr id="6" name="Group 9">
            <a:extLst>
              <a:ext uri="{FF2B5EF4-FFF2-40B4-BE49-F238E27FC236}">
                <a16:creationId xmlns:a16="http://schemas.microsoft.com/office/drawing/2014/main" id="{F5C4B71C-BC48-479A-B272-C5B84B5B888C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457200" y="450850"/>
            <a:ext cx="8362950" cy="6308725"/>
            <a:chOff x="457200" y="450552"/>
            <a:chExt cx="8363272" cy="6309756"/>
          </a:xfrm>
        </p:grpSpPr>
        <p:sp>
          <p:nvSpPr>
            <p:cNvPr id="7" name="Rounded Rectangle 9">
              <a:extLst>
                <a:ext uri="{FF2B5EF4-FFF2-40B4-BE49-F238E27FC236}">
                  <a16:creationId xmlns:a16="http://schemas.microsoft.com/office/drawing/2014/main" id="{04E485C3-1302-4CAF-9710-10753F8FF97D}"/>
                </a:ext>
              </a:extLst>
            </p:cNvPr>
            <p:cNvSpPr/>
            <p:nvPr userDrawn="1"/>
          </p:nvSpPr>
          <p:spPr bwMode="auto">
            <a:xfrm>
              <a:off x="460375" y="1142815"/>
              <a:ext cx="6148625" cy="5258659"/>
            </a:xfrm>
            <a:prstGeom prst="roundRect">
              <a:avLst>
                <a:gd name="adj" fmla="val 3231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sp>
          <p:nvSpPr>
            <p:cNvPr id="8" name="Rounded Rectangle 10">
              <a:extLst>
                <a:ext uri="{FF2B5EF4-FFF2-40B4-BE49-F238E27FC236}">
                  <a16:creationId xmlns:a16="http://schemas.microsoft.com/office/drawing/2014/main" id="{1947C416-C2A5-41ED-8658-2825A152AB00}"/>
                </a:ext>
              </a:extLst>
            </p:cNvPr>
            <p:cNvSpPr/>
            <p:nvPr userDrawn="1"/>
          </p:nvSpPr>
          <p:spPr bwMode="auto">
            <a:xfrm>
              <a:off x="457200" y="450552"/>
              <a:ext cx="8229917" cy="5309468"/>
            </a:xfrm>
            <a:prstGeom prst="roundRect">
              <a:avLst>
                <a:gd name="adj" fmla="val 3231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9FB4CAB-86F9-4F97-BE1F-C1D1DED1C577}"/>
                </a:ext>
              </a:extLst>
            </p:cNvPr>
            <p:cNvSpPr/>
            <p:nvPr userDrawn="1"/>
          </p:nvSpPr>
          <p:spPr bwMode="auto">
            <a:xfrm>
              <a:off x="6401029" y="5507566"/>
              <a:ext cx="609623" cy="62240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sp>
          <p:nvSpPr>
            <p:cNvPr id="10" name="Rounded Rectangle 12">
              <a:extLst>
                <a:ext uri="{FF2B5EF4-FFF2-40B4-BE49-F238E27FC236}">
                  <a16:creationId xmlns:a16="http://schemas.microsoft.com/office/drawing/2014/main" id="{4FA1873D-51D6-4341-8C6E-3851B553760E}"/>
                </a:ext>
              </a:extLst>
            </p:cNvPr>
            <p:cNvSpPr/>
            <p:nvPr userDrawn="1"/>
          </p:nvSpPr>
          <p:spPr>
            <a:xfrm>
              <a:off x="6609000" y="5760020"/>
              <a:ext cx="2211472" cy="1000288"/>
            </a:xfrm>
            <a:prstGeom prst="roundRect">
              <a:avLst>
                <a:gd name="adj" fmla="val 15968"/>
              </a:avLst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>
                <a:solidFill>
                  <a:srgbClr val="FFFFFF"/>
                </a:solidFill>
                <a:ea typeface="ＭＳ Ｐゴシック" pitchFamily="-84" charset="-128"/>
              </a:endParaRPr>
            </a:p>
          </p:txBody>
        </p:sp>
        <p:pic>
          <p:nvPicPr>
            <p:cNvPr id="11" name="Picture 14">
              <a:extLst>
                <a:ext uri="{FF2B5EF4-FFF2-40B4-BE49-F238E27FC236}">
                  <a16:creationId xmlns:a16="http://schemas.microsoft.com/office/drawing/2014/main" id="{8CF7E71D-FF24-4FD1-AF31-2E4C3909D29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32240" y="5884708"/>
              <a:ext cx="1954560" cy="5160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0" name="Text Placeholder 2"/>
          <p:cNvSpPr>
            <a:spLocks noGrp="1"/>
          </p:cNvSpPr>
          <p:nvPr>
            <p:ph type="subTitle" idx="1"/>
          </p:nvPr>
        </p:nvSpPr>
        <p:spPr>
          <a:xfrm>
            <a:off x="1520825" y="1981200"/>
            <a:ext cx="6219527" cy="519113"/>
          </a:xfrm>
        </p:spPr>
        <p:txBody>
          <a:bodyPr/>
          <a:lstStyle>
            <a:lvl1pPr marL="0" indent="0">
              <a:buFont typeface="Arial" charset="0"/>
              <a:buNone/>
              <a:defRPr sz="2800" baseline="0">
                <a:solidFill>
                  <a:schemeClr val="bg1"/>
                </a:solidFill>
                <a:latin typeface="NBS Medium" panose="020B0603030303020204" pitchFamily="34" charset="0"/>
                <a:ea typeface="ＭＳ Ｐゴシック" charset="0"/>
                <a:cs typeface="NBS Medium" panose="020B0603030303020204" pitchFamily="34" charset="0"/>
              </a:defRPr>
            </a:lvl1pPr>
          </a:lstStyle>
          <a:p>
            <a:pPr lvl="0"/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21" name="Title Placeholder 1"/>
          <p:cNvSpPr>
            <a:spLocks noGrp="1"/>
          </p:cNvSpPr>
          <p:nvPr>
            <p:ph type="ctrTitle"/>
          </p:nvPr>
        </p:nvSpPr>
        <p:spPr>
          <a:xfrm>
            <a:off x="1520825" y="2818752"/>
            <a:ext cx="6219527" cy="1569660"/>
          </a:xfrm>
        </p:spPr>
        <p:txBody>
          <a:bodyPr lIns="91440" rIns="91440">
            <a:spAutoFit/>
          </a:bodyPr>
          <a:lstStyle>
            <a:lvl1pPr>
              <a:defRPr sz="4800">
                <a:solidFill>
                  <a:schemeClr val="bg1"/>
                </a:solidFill>
                <a:latin typeface="NBS Medium" panose="020B0603030303020204" pitchFamily="34" charset="0"/>
                <a:ea typeface="ＭＳ Ｐゴシック" charset="0"/>
                <a:cs typeface="NBS Medium" panose="020B0603030303020204" pitchFamily="34" charset="0"/>
              </a:defRPr>
            </a:lvl1pPr>
          </a:lstStyle>
          <a:p>
            <a:pPr lvl="0"/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0189800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16202 PPT BASES examples3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68000" cy="6876000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 userDrawn="1"/>
        </p:nvSpPr>
        <p:spPr>
          <a:xfrm>
            <a:off x="0" y="6504791"/>
            <a:ext cx="372448" cy="35320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80000"/>
              </a:lnSpc>
              <a:defRPr/>
            </a:pPr>
            <a:fld id="{10A33068-7D23-EA41-9F03-B5AC583287ED}" type="slidenum">
              <a:rPr lang="en-GB" altLang="en-US" sz="1000" smtClean="0">
                <a:solidFill>
                  <a:srgbClr val="073876"/>
                </a:solidFill>
                <a:latin typeface="NBS Light"/>
                <a:ea typeface="ＭＳ Ｐゴシック" panose="020B0600070205080204" pitchFamily="34" charset="-128"/>
                <a:cs typeface="NBS Light"/>
              </a:rPr>
              <a:t>‹#›</a:t>
            </a:fld>
            <a:endParaRPr lang="en-GB" altLang="en-US" sz="1000" dirty="0">
              <a:solidFill>
                <a:srgbClr val="073876"/>
              </a:solidFill>
              <a:latin typeface="NBS Light"/>
              <a:ea typeface="ＭＳ Ｐゴシック" panose="020B0600070205080204" pitchFamily="34" charset="-128"/>
              <a:cs typeface="NBS Light"/>
            </a:endParaRPr>
          </a:p>
        </p:txBody>
      </p:sp>
    </p:spTree>
    <p:extLst>
      <p:ext uri="{BB962C8B-B14F-4D97-AF65-F5344CB8AC3E}">
        <p14:creationId xmlns:p14="http://schemas.microsoft.com/office/powerpoint/2010/main" val="15225517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NBS Section divi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82AED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 userDrawn="1"/>
        </p:nvSpPr>
        <p:spPr bwMode="auto">
          <a:xfrm>
            <a:off x="365125" y="337376"/>
            <a:ext cx="6481328" cy="2193491"/>
          </a:xfrm>
          <a:prstGeom prst="roundRect">
            <a:avLst>
              <a:gd name="adj" fmla="val 3231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>
              <a:solidFill>
                <a:srgbClr val="143261"/>
              </a:solidFill>
            </a:endParaRPr>
          </a:p>
        </p:txBody>
      </p:sp>
      <p:sp>
        <p:nvSpPr>
          <p:cNvPr id="13" name="Title 1"/>
          <p:cNvSpPr>
            <a:spLocks noGrp="1"/>
          </p:cNvSpPr>
          <p:nvPr>
            <p:ph type="ctrTitle" idx="4294967295"/>
          </p:nvPr>
        </p:nvSpPr>
        <p:spPr>
          <a:xfrm>
            <a:off x="650347" y="679310"/>
            <a:ext cx="5665787" cy="595727"/>
          </a:xfrm>
        </p:spPr>
        <p:txBody>
          <a:bodyPr lIns="0" tIns="0" rIns="0" bIns="0" anchor="t">
            <a:noAutofit/>
          </a:bodyPr>
          <a:lstStyle/>
          <a:p>
            <a:pPr algn="l">
              <a:lnSpc>
                <a:spcPct val="90000"/>
              </a:lnSpc>
              <a:defRPr/>
            </a:pPr>
            <a:r>
              <a:rPr lang="en-GB" altLang="en-US" sz="4000" b="1" dirty="0">
                <a:solidFill>
                  <a:srgbClr val="004A8F"/>
                </a:solidFill>
                <a:latin typeface="NBS Medium"/>
                <a:ea typeface="ＭＳ Ｐゴシック" panose="020B0600070205080204" pitchFamily="34" charset="-128"/>
                <a:cs typeface="NBS Medium"/>
              </a:rPr>
              <a:t>Section divider</a:t>
            </a:r>
          </a:p>
        </p:txBody>
      </p:sp>
      <p:sp>
        <p:nvSpPr>
          <p:cNvPr id="15" name="Subtitle 2"/>
          <p:cNvSpPr>
            <a:spLocks noGrp="1"/>
          </p:cNvSpPr>
          <p:nvPr>
            <p:ph type="subTitle" idx="4294967295"/>
          </p:nvPr>
        </p:nvSpPr>
        <p:spPr>
          <a:xfrm>
            <a:off x="650347" y="1385896"/>
            <a:ext cx="4937655" cy="726264"/>
          </a:xfrm>
        </p:spPr>
        <p:txBody>
          <a:bodyPr lIns="0" tIns="0" rIns="0" bIns="0" anchor="t" anchorCtr="0">
            <a:normAutofit/>
          </a:bodyPr>
          <a:lstStyle/>
          <a:p>
            <a:pPr algn="l">
              <a:lnSpc>
                <a:spcPct val="80000"/>
              </a:lnSpc>
              <a:buFont typeface="Arial" panose="020B0604020202020204" pitchFamily="34" charset="0"/>
              <a:buNone/>
              <a:defRPr/>
            </a:pPr>
            <a:r>
              <a:rPr lang="en-GB" altLang="en-US" sz="1600" dirty="0">
                <a:solidFill>
                  <a:schemeClr val="tx1"/>
                </a:solidFill>
                <a:latin typeface="NBS Light"/>
                <a:ea typeface="ＭＳ Ｐゴシック" panose="020B0600070205080204" pitchFamily="34" charset="-128"/>
                <a:cs typeface="NBS Light"/>
              </a:rPr>
              <a:t>Notes for guidance on template use</a:t>
            </a:r>
          </a:p>
        </p:txBody>
      </p:sp>
      <p:pic>
        <p:nvPicPr>
          <p:cNvPr id="7" name="Picture 6" descr="Nationwide BS Logo CMYK.ai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2514" y="2074026"/>
            <a:ext cx="1816892" cy="899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3536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BS Section Divi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 userDrawn="1"/>
        </p:nvSpPr>
        <p:spPr bwMode="auto">
          <a:xfrm>
            <a:off x="365125" y="337376"/>
            <a:ext cx="6481328" cy="2193491"/>
          </a:xfrm>
          <a:prstGeom prst="roundRect">
            <a:avLst>
              <a:gd name="adj" fmla="val 3231"/>
            </a:avLst>
          </a:prstGeom>
          <a:solidFill>
            <a:schemeClr val="bg1"/>
          </a:solidFill>
          <a:ln w="9525" cmpd="sng">
            <a:solidFill>
              <a:srgbClr val="004A8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>
              <a:solidFill>
                <a:srgbClr val="143261"/>
              </a:solidFill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ctrTitle" idx="4294967295"/>
          </p:nvPr>
        </p:nvSpPr>
        <p:spPr>
          <a:xfrm>
            <a:off x="650347" y="679310"/>
            <a:ext cx="5665787" cy="595727"/>
          </a:xfrm>
        </p:spPr>
        <p:txBody>
          <a:bodyPr lIns="0" tIns="0" rIns="0" bIns="0" anchor="t">
            <a:noAutofit/>
          </a:bodyPr>
          <a:lstStyle/>
          <a:p>
            <a:pPr algn="l">
              <a:lnSpc>
                <a:spcPct val="90000"/>
              </a:lnSpc>
              <a:defRPr/>
            </a:pPr>
            <a:r>
              <a:rPr lang="en-GB" altLang="en-US" sz="4000" b="1" dirty="0">
                <a:solidFill>
                  <a:srgbClr val="004A8F"/>
                </a:solidFill>
                <a:latin typeface="NBS Medium"/>
                <a:ea typeface="ＭＳ Ｐゴシック" panose="020B0600070205080204" pitchFamily="34" charset="-128"/>
                <a:cs typeface="NBS Medium"/>
              </a:rPr>
              <a:t>Section divider</a:t>
            </a:r>
          </a:p>
        </p:txBody>
      </p:sp>
      <p:sp>
        <p:nvSpPr>
          <p:cNvPr id="11" name="Subtitle 2"/>
          <p:cNvSpPr>
            <a:spLocks noGrp="1"/>
          </p:cNvSpPr>
          <p:nvPr>
            <p:ph type="subTitle" idx="4294967295"/>
          </p:nvPr>
        </p:nvSpPr>
        <p:spPr>
          <a:xfrm>
            <a:off x="650347" y="1385896"/>
            <a:ext cx="4937655" cy="726264"/>
          </a:xfrm>
        </p:spPr>
        <p:txBody>
          <a:bodyPr lIns="0" tIns="0" rIns="0" bIns="0" anchor="t" anchorCtr="0">
            <a:normAutofit/>
          </a:bodyPr>
          <a:lstStyle/>
          <a:p>
            <a:pPr algn="l">
              <a:lnSpc>
                <a:spcPct val="80000"/>
              </a:lnSpc>
              <a:buFont typeface="Arial" panose="020B0604020202020204" pitchFamily="34" charset="0"/>
              <a:buNone/>
              <a:defRPr/>
            </a:pPr>
            <a:r>
              <a:rPr lang="en-GB" altLang="en-US" sz="1600" dirty="0">
                <a:solidFill>
                  <a:schemeClr val="tx1"/>
                </a:solidFill>
                <a:latin typeface="NBS Light"/>
                <a:ea typeface="ＭＳ Ｐゴシック" panose="020B0600070205080204" pitchFamily="34" charset="-128"/>
                <a:cs typeface="NBS Light"/>
              </a:rPr>
              <a:t>Notes for guidance on template use</a:t>
            </a:r>
          </a:p>
        </p:txBody>
      </p:sp>
      <p:pic>
        <p:nvPicPr>
          <p:cNvPr id="9" name="Picture 8" descr="Nationwide BS Logo CMYK.ai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2514" y="2074026"/>
            <a:ext cx="1816892" cy="899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1449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5A245D-204C-3046-B1FF-80A9CC062FAF}" type="datetimeFigureOut">
              <a:rPr lang="en-US" smtClean="0"/>
              <a:t>8/30/2018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A4987-E228-4949-89FA-A71A39C61D9B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16202 PPT BASES examples3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68000" cy="6876000"/>
          </a:xfrm>
          <a:prstGeom prst="rect">
            <a:avLst/>
          </a:prstGeom>
        </p:spPr>
      </p:pic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627063" y="593725"/>
            <a:ext cx="8059737" cy="625475"/>
          </a:xfrm>
          <a:prstGeom prst="rect">
            <a:avLst/>
          </a:prstGeom>
        </p:spPr>
        <p:txBody>
          <a:bodyPr vert="horz" lIns="0" tIns="0" rIns="91440" bIns="0" rtlCol="0" anchor="t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idx="1"/>
          </p:nvPr>
        </p:nvSpPr>
        <p:spPr>
          <a:xfrm>
            <a:off x="627063" y="1600200"/>
            <a:ext cx="8059737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93521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16202 PPT BASES examples3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68000" cy="6876000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 userDrawn="1"/>
        </p:nvSpPr>
        <p:spPr>
          <a:xfrm>
            <a:off x="0" y="6504791"/>
            <a:ext cx="372448" cy="35320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80000"/>
              </a:lnSpc>
              <a:defRPr/>
            </a:pPr>
            <a:fld id="{10A33068-7D23-EA41-9F03-B5AC583287ED}" type="slidenum">
              <a:rPr lang="en-GB" altLang="en-US" sz="1000" smtClean="0">
                <a:solidFill>
                  <a:srgbClr val="073876"/>
                </a:solidFill>
                <a:latin typeface="NBS Light"/>
                <a:ea typeface="ＭＳ Ｐゴシック" panose="020B0600070205080204" pitchFamily="34" charset="-128"/>
                <a:cs typeface="NBS Light"/>
              </a:rPr>
              <a:t>‹#›</a:t>
            </a:fld>
            <a:endParaRPr lang="en-GB" altLang="en-US" sz="1000" dirty="0">
              <a:solidFill>
                <a:srgbClr val="073876"/>
              </a:solidFill>
              <a:latin typeface="NBS Light"/>
              <a:ea typeface="ＭＳ Ｐゴシック" panose="020B0600070205080204" pitchFamily="34" charset="-128"/>
              <a:cs typeface="NBS Light"/>
            </a:endParaRPr>
          </a:p>
        </p:txBody>
      </p:sp>
    </p:spTree>
    <p:extLst>
      <p:ext uri="{BB962C8B-B14F-4D97-AF65-F5344CB8AC3E}">
        <p14:creationId xmlns:p14="http://schemas.microsoft.com/office/powerpoint/2010/main" val="5790742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5">
            <a:extLst>
              <a:ext uri="{FF2B5EF4-FFF2-40B4-BE49-F238E27FC236}">
                <a16:creationId xmlns:a16="http://schemas.microsoft.com/office/drawing/2014/main" id="{B78AAE40-2C3F-40EF-BDEE-5C407AA427E9}"/>
              </a:ext>
            </a:extLst>
          </p:cNvPr>
          <p:cNvSpPr/>
          <p:nvPr/>
        </p:nvSpPr>
        <p:spPr bwMode="auto">
          <a:xfrm>
            <a:off x="460375" y="1143000"/>
            <a:ext cx="6148388" cy="5257800"/>
          </a:xfrm>
          <a:prstGeom prst="roundRect">
            <a:avLst>
              <a:gd name="adj" fmla="val 3231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5" name="Rounded Rectangle 7">
            <a:extLst>
              <a:ext uri="{FF2B5EF4-FFF2-40B4-BE49-F238E27FC236}">
                <a16:creationId xmlns:a16="http://schemas.microsoft.com/office/drawing/2014/main" id="{88B27069-F144-4BCD-AC94-14FEBFC50C2C}"/>
              </a:ext>
            </a:extLst>
          </p:cNvPr>
          <p:cNvSpPr/>
          <p:nvPr/>
        </p:nvSpPr>
        <p:spPr bwMode="auto">
          <a:xfrm>
            <a:off x="457200" y="450850"/>
            <a:ext cx="8229600" cy="5294313"/>
          </a:xfrm>
          <a:prstGeom prst="roundRect">
            <a:avLst>
              <a:gd name="adj" fmla="val 3231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C77971D-79E3-453C-8EF5-CC9791C683ED}"/>
              </a:ext>
            </a:extLst>
          </p:cNvPr>
          <p:cNvSpPr/>
          <p:nvPr/>
        </p:nvSpPr>
        <p:spPr bwMode="auto">
          <a:xfrm>
            <a:off x="6400800" y="5491163"/>
            <a:ext cx="609600" cy="620712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7" name="Rounded Rectangle 9">
            <a:extLst>
              <a:ext uri="{FF2B5EF4-FFF2-40B4-BE49-F238E27FC236}">
                <a16:creationId xmlns:a16="http://schemas.microsoft.com/office/drawing/2014/main" id="{879A44DD-F7EA-4C2D-9397-171EAF474630}"/>
              </a:ext>
            </a:extLst>
          </p:cNvPr>
          <p:cNvSpPr/>
          <p:nvPr/>
        </p:nvSpPr>
        <p:spPr>
          <a:xfrm>
            <a:off x="6608763" y="5745163"/>
            <a:ext cx="2211387" cy="996950"/>
          </a:xfrm>
          <a:prstGeom prst="roundRect">
            <a:avLst>
              <a:gd name="adj" fmla="val 15968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pitchFamily="-84" charset="-128"/>
            </a:endParaRPr>
          </a:p>
        </p:txBody>
      </p:sp>
      <p:pic>
        <p:nvPicPr>
          <p:cNvPr id="8" name="Picture 11">
            <a:extLst>
              <a:ext uri="{FF2B5EF4-FFF2-40B4-BE49-F238E27FC236}">
                <a16:creationId xmlns:a16="http://schemas.microsoft.com/office/drawing/2014/main" id="{FD314AAC-B224-4789-BCBF-F51A5191FDF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588" y="5884863"/>
            <a:ext cx="1954212" cy="51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274" name="Title Placeholder 1"/>
          <p:cNvSpPr>
            <a:spLocks noGrp="1"/>
          </p:cNvSpPr>
          <p:nvPr>
            <p:ph type="ctrTitle"/>
          </p:nvPr>
        </p:nvSpPr>
        <p:spPr>
          <a:xfrm>
            <a:off x="1520825" y="1978025"/>
            <a:ext cx="6219527" cy="1569660"/>
          </a:xfrm>
        </p:spPr>
        <p:txBody>
          <a:bodyPr lIns="91440" rIns="91440">
            <a:spAutoFit/>
          </a:bodyPr>
          <a:lstStyle>
            <a:lvl1pPr>
              <a:defRPr sz="4800" baseline="0">
                <a:solidFill>
                  <a:schemeClr val="bg1"/>
                </a:solidFill>
                <a:latin typeface="NBS Medium" panose="020B0603030303020204" pitchFamily="34" charset="0"/>
                <a:ea typeface="ＭＳ Ｐゴシック" charset="0"/>
                <a:cs typeface="NBS Medium" panose="020B0603030303020204" pitchFamily="34" charset="0"/>
              </a:defRPr>
            </a:lvl1pPr>
          </a:lstStyle>
          <a:p>
            <a:pPr lvl="0"/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4275" name="Text Placeholder 2"/>
          <p:cNvSpPr>
            <a:spLocks noGrp="1"/>
          </p:cNvSpPr>
          <p:nvPr>
            <p:ph type="subTitle" idx="1"/>
          </p:nvPr>
        </p:nvSpPr>
        <p:spPr>
          <a:xfrm>
            <a:off x="1520825" y="3806825"/>
            <a:ext cx="6219527" cy="519113"/>
          </a:xfrm>
        </p:spPr>
        <p:txBody>
          <a:bodyPr/>
          <a:lstStyle>
            <a:lvl1pPr marL="0" indent="0">
              <a:buFont typeface="Arial" charset="0"/>
              <a:buNone/>
              <a:defRPr sz="2800">
                <a:solidFill>
                  <a:schemeClr val="bg1"/>
                </a:solidFill>
                <a:latin typeface="NBS Medium" panose="020B0603030303020204" pitchFamily="34" charset="0"/>
                <a:ea typeface="ＭＳ Ｐゴシック" charset="0"/>
                <a:cs typeface="NBS Medium" panose="020B0603030303020204" pitchFamily="34" charset="0"/>
              </a:defRPr>
            </a:lvl1pPr>
          </a:lstStyle>
          <a:p>
            <a:pPr lvl="0"/>
            <a:r>
              <a:rPr lang="en-US" noProof="0" dirty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152077713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&amp;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A7B667B-9DEE-44D4-8840-872E41D07001}"/>
              </a:ext>
            </a:extLst>
          </p:cNvPr>
          <p:cNvCxnSpPr/>
          <p:nvPr/>
        </p:nvCxnSpPr>
        <p:spPr>
          <a:xfrm>
            <a:off x="457200" y="990600"/>
            <a:ext cx="8229600" cy="1588"/>
          </a:xfrm>
          <a:prstGeom prst="line">
            <a:avLst/>
          </a:prstGeom>
          <a:ln w="254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NBS Medium" panose="020B0603030303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066800"/>
            <a:ext cx="8305800" cy="2283702"/>
          </a:xfrm>
        </p:spPr>
        <p:txBody>
          <a:bodyPr/>
          <a:lstStyle>
            <a:lvl1pPr>
              <a:defRPr>
                <a:latin typeface="NBS Medium" panose="020B0603030303020204" pitchFamily="34" charset="0"/>
              </a:defRPr>
            </a:lvl1pPr>
            <a:lvl2pPr>
              <a:defRPr>
                <a:latin typeface="NBS Medium" panose="020B0603030303020204" pitchFamily="34" charset="0"/>
              </a:defRPr>
            </a:lvl2pPr>
            <a:lvl3pPr>
              <a:defRPr>
                <a:latin typeface="NBS Medium" panose="020B0603030303020204" pitchFamily="34" charset="0"/>
              </a:defRPr>
            </a:lvl3pPr>
            <a:lvl4pPr>
              <a:defRPr>
                <a:latin typeface="NBS Medium" panose="020B0603030303020204" pitchFamily="34" charset="0"/>
              </a:defRPr>
            </a:lvl4pPr>
            <a:lvl5pPr>
              <a:defRPr>
                <a:latin typeface="NBS Medium" panose="020B0603030303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8E2DBEB-6007-4058-836E-873AA3EB2A0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B6464F-9125-4547-B7E2-8275626FBE6E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1146379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ernative title &amp;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NW ppt templates v24.jpg">
            <a:extLst>
              <a:ext uri="{FF2B5EF4-FFF2-40B4-BE49-F238E27FC236}">
                <a16:creationId xmlns:a16="http://schemas.microsoft.com/office/drawing/2014/main" id="{E0E1CE55-3842-46A2-9EE3-6838982845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50"/>
          <a:stretch>
            <a:fillRect/>
          </a:stretch>
        </p:blipFill>
        <p:spPr bwMode="auto">
          <a:xfrm>
            <a:off x="0" y="-31750"/>
            <a:ext cx="9144000" cy="668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ounded Rectangle 7">
            <a:extLst>
              <a:ext uri="{FF2B5EF4-FFF2-40B4-BE49-F238E27FC236}">
                <a16:creationId xmlns:a16="http://schemas.microsoft.com/office/drawing/2014/main" id="{6F90DFB0-D620-4AF0-8CDC-67D7144592CD}"/>
              </a:ext>
            </a:extLst>
          </p:cNvPr>
          <p:cNvSpPr/>
          <p:nvPr userDrawn="1"/>
        </p:nvSpPr>
        <p:spPr>
          <a:xfrm>
            <a:off x="6659563" y="5805488"/>
            <a:ext cx="2484437" cy="1052512"/>
          </a:xfrm>
          <a:prstGeom prst="roundRect">
            <a:avLst>
              <a:gd name="adj" fmla="val 15968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pitchFamily="-84" charset="-128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7D3474-2A9C-4C80-AF54-CF19D775251F}"/>
              </a:ext>
            </a:extLst>
          </p:cNvPr>
          <p:cNvSpPr txBox="1">
            <a:spLocks noGrp="1"/>
          </p:cNvSpPr>
          <p:nvPr/>
        </p:nvSpPr>
        <p:spPr bwMode="auto">
          <a:xfrm>
            <a:off x="692150" y="5867400"/>
            <a:ext cx="2133600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defRPr/>
            </a:pPr>
            <a:fld id="{B577ECD3-B956-4A14-9269-C6B88E28C654}" type="slidenum">
              <a:rPr lang="en-GB" altLang="en-US" sz="1400" smtClean="0">
                <a:latin typeface="NBS Medium" panose="020B0603030303020204" pitchFamily="34" charset="0"/>
              </a:rPr>
              <a:pPr eaLnBrk="1" hangingPunct="1">
                <a:defRPr/>
              </a:pPr>
              <a:t>‹#›</a:t>
            </a:fld>
            <a:endParaRPr lang="en-GB" altLang="en-US" sz="1400">
              <a:latin typeface="NBS Medium" panose="020B0603030303020204" pitchFamily="34" charset="0"/>
            </a:endParaRPr>
          </a:p>
        </p:txBody>
      </p:sp>
      <p:pic>
        <p:nvPicPr>
          <p:cNvPr id="7" name="Picture 10">
            <a:extLst>
              <a:ext uri="{FF2B5EF4-FFF2-40B4-BE49-F238E27FC236}">
                <a16:creationId xmlns:a16="http://schemas.microsoft.com/office/drawing/2014/main" id="{7D1DB484-6AE8-4F09-9756-891F6DD33D5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588" y="5884863"/>
            <a:ext cx="1954212" cy="51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Content Placeholder 2"/>
          <p:cNvSpPr>
            <a:spLocks noGrp="1"/>
          </p:cNvSpPr>
          <p:nvPr>
            <p:ph idx="11"/>
          </p:nvPr>
        </p:nvSpPr>
        <p:spPr>
          <a:xfrm>
            <a:off x="756334" y="1366406"/>
            <a:ext cx="7704098" cy="228370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756334" y="620688"/>
            <a:ext cx="7704099" cy="74571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008889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 with NW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4815B872-B9CA-477A-942D-447DEA1382E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D83B1FD-9A21-4FA8-85FF-2F5F16660CE0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5174402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8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7063" y="699559"/>
            <a:ext cx="7060670" cy="55350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7063" y="1373188"/>
            <a:ext cx="7060670" cy="45259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A86DD4-6682-B448-9735-1CDDD2072AFE}" type="datetimeFigureOut">
              <a:rPr lang="en-US" smtClean="0"/>
              <a:t>8/30/2018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6EA99C-8E18-B344-A3F3-AF84071AE6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9243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62" r:id="rId2"/>
    <p:sldLayoutId id="2147483654" r:id="rId3"/>
  </p:sldLayoutIdLst>
  <p:txStyles>
    <p:titleStyle>
      <a:lvl1pPr algn="l" defTabSz="457200" rtl="0" eaLnBrk="1" latinLnBrk="0" hangingPunct="1">
        <a:lnSpc>
          <a:spcPct val="80000"/>
        </a:lnSpc>
        <a:spcBef>
          <a:spcPct val="0"/>
        </a:spcBef>
        <a:buNone/>
        <a:defRPr sz="4000" b="1" i="0" kern="1200">
          <a:solidFill>
            <a:schemeClr val="tx1"/>
          </a:solidFill>
          <a:latin typeface="NBS Medium"/>
          <a:ea typeface="+mj-ea"/>
          <a:cs typeface="NBS Medium"/>
        </a:defRPr>
      </a:lvl1pPr>
    </p:titleStyle>
    <p:bodyStyle>
      <a:lvl1pPr marL="0" indent="0" algn="l" defTabSz="457200" rtl="0" eaLnBrk="1" latinLnBrk="0" hangingPunct="1">
        <a:lnSpc>
          <a:spcPct val="80000"/>
        </a:lnSpc>
        <a:spcBef>
          <a:spcPct val="20000"/>
        </a:spcBef>
        <a:buFont typeface="Arial"/>
        <a:buNone/>
        <a:defRPr sz="1600" b="0" i="0" kern="1200">
          <a:solidFill>
            <a:schemeClr val="tx1"/>
          </a:solidFill>
          <a:latin typeface="NBS Light"/>
          <a:ea typeface="+mn-ea"/>
          <a:cs typeface="NBS Light"/>
        </a:defRPr>
      </a:lvl1pPr>
      <a:lvl2pPr marL="457200" indent="0" algn="l" defTabSz="457200" rtl="0" eaLnBrk="1" latinLnBrk="0" hangingPunct="1">
        <a:lnSpc>
          <a:spcPct val="80000"/>
        </a:lnSpc>
        <a:spcBef>
          <a:spcPct val="20000"/>
        </a:spcBef>
        <a:buFont typeface="Arial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457200" rtl="0" eaLnBrk="1" latinLnBrk="0" hangingPunct="1">
        <a:lnSpc>
          <a:spcPct val="80000"/>
        </a:lnSpc>
        <a:spcBef>
          <a:spcPct val="20000"/>
        </a:spcBef>
        <a:buFont typeface="Arial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457200" rtl="0" eaLnBrk="1" latinLnBrk="0" hangingPunct="1">
        <a:lnSpc>
          <a:spcPct val="80000"/>
        </a:lnSpc>
        <a:spcBef>
          <a:spcPct val="20000"/>
        </a:spcBef>
        <a:buFont typeface="Arial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457200" rtl="0" eaLnBrk="1" latinLnBrk="0" hangingPunct="1">
        <a:lnSpc>
          <a:spcPct val="80000"/>
        </a:lnSpc>
        <a:spcBef>
          <a:spcPct val="20000"/>
        </a:spcBef>
        <a:buFont typeface="Arial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7063" y="593725"/>
            <a:ext cx="8059737" cy="625475"/>
          </a:xfrm>
          <a:prstGeom prst="rect">
            <a:avLst/>
          </a:prstGeom>
        </p:spPr>
        <p:txBody>
          <a:bodyPr vert="horz" lIns="0" tIns="0" rIns="91440" bIns="0" rtlCol="0" anchor="t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7063" y="1600200"/>
            <a:ext cx="8059737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5A245D-204C-3046-B1FF-80A9CC062FAF}" type="datetimeFigureOut">
              <a:rPr lang="en-US" smtClean="0"/>
              <a:t>8/30/2018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9A4987-E228-4949-89FA-A71A39C61D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449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55" r:id="rId2"/>
  </p:sldLayoutIdLst>
  <p:txStyles>
    <p:titleStyle>
      <a:lvl1pPr algn="l" defTabSz="457200" rtl="0" eaLnBrk="1" latinLnBrk="0" hangingPunct="1">
        <a:lnSpc>
          <a:spcPct val="80000"/>
        </a:lnSpc>
        <a:spcBef>
          <a:spcPct val="0"/>
        </a:spcBef>
        <a:buNone/>
        <a:defRPr sz="3200" b="1" i="0" kern="1200">
          <a:solidFill>
            <a:schemeClr val="tx1"/>
          </a:solidFill>
          <a:latin typeface="NBS Medium"/>
          <a:ea typeface="+mj-ea"/>
          <a:cs typeface="NBS Medium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chemeClr val="tx2"/>
        </a:buClr>
        <a:buSzPct val="120000"/>
        <a:buFont typeface="Arial"/>
        <a:buChar char="•"/>
        <a:defRPr sz="2800" b="0" i="0" kern="1200">
          <a:solidFill>
            <a:schemeClr val="accent6"/>
          </a:solidFill>
          <a:latin typeface="NBS Light"/>
          <a:ea typeface="+mn-ea"/>
          <a:cs typeface="NBS Light"/>
        </a:defRPr>
      </a:lvl1pPr>
      <a:lvl2pPr marL="800100" indent="-342900" algn="l" defTabSz="457200" rtl="0" eaLnBrk="1" latinLnBrk="0" hangingPunct="1">
        <a:spcBef>
          <a:spcPct val="20000"/>
        </a:spcBef>
        <a:buClr>
          <a:schemeClr val="tx2"/>
        </a:buClr>
        <a:buSzPct val="120000"/>
        <a:buFont typeface="Arial"/>
        <a:buChar char="•"/>
        <a:defRPr sz="2400" b="0" i="0" kern="1200">
          <a:solidFill>
            <a:srgbClr val="000000"/>
          </a:solidFill>
          <a:latin typeface="NBS Light"/>
          <a:ea typeface="+mn-ea"/>
          <a:cs typeface="NBS Light"/>
        </a:defRPr>
      </a:lvl2pPr>
      <a:lvl3pPr marL="914400" indent="0" algn="l" defTabSz="457200" rtl="0" eaLnBrk="1" latinLnBrk="0" hangingPunct="1">
        <a:spcBef>
          <a:spcPct val="20000"/>
        </a:spcBef>
        <a:buFont typeface="Arial"/>
        <a:buNone/>
        <a:defRPr sz="2400" b="0" i="0" kern="1200">
          <a:solidFill>
            <a:srgbClr val="000000"/>
          </a:solidFill>
          <a:latin typeface="NBS Light"/>
          <a:ea typeface="+mn-ea"/>
          <a:cs typeface="NBS Light"/>
        </a:defRPr>
      </a:lvl3pPr>
      <a:lvl4pPr marL="1371600" indent="0" algn="l" defTabSz="457200" rtl="0" eaLnBrk="1" latinLnBrk="0" hangingPunct="1">
        <a:spcBef>
          <a:spcPct val="20000"/>
        </a:spcBef>
        <a:buFont typeface="Arial"/>
        <a:buNone/>
        <a:defRPr sz="2000" b="0" i="0" kern="1200">
          <a:solidFill>
            <a:srgbClr val="000000"/>
          </a:solidFill>
          <a:latin typeface="NBS Light"/>
          <a:ea typeface="+mn-ea"/>
          <a:cs typeface="NBS Light"/>
        </a:defRPr>
      </a:lvl4pPr>
      <a:lvl5pPr marL="1828800" indent="0" algn="l" defTabSz="457200" rtl="0" eaLnBrk="1" latinLnBrk="0" hangingPunct="1">
        <a:spcBef>
          <a:spcPct val="20000"/>
        </a:spcBef>
        <a:buFont typeface="Arial"/>
        <a:buNone/>
        <a:defRPr sz="2000" b="0" i="0" kern="1200">
          <a:solidFill>
            <a:srgbClr val="000000"/>
          </a:solidFill>
          <a:latin typeface="NBS Light"/>
          <a:ea typeface="+mn-ea"/>
          <a:cs typeface="NBS Light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C5245425-84EF-4B04-A4E2-9871543D05CA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81000" y="152400"/>
            <a:ext cx="8302625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8000" tIns="45720" rIns="10800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315EE566-D5D7-4BB1-9185-D870EFF9C90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381000" y="1066800"/>
            <a:ext cx="8305800" cy="2284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GB" altLang="en-US"/>
              <a:t>Click to edit Master text styles</a:t>
            </a:r>
          </a:p>
          <a:p>
            <a:pPr lvl="1"/>
            <a:r>
              <a:rPr lang="en-GB" altLang="en-US"/>
              <a:t>Second level</a:t>
            </a:r>
          </a:p>
          <a:p>
            <a:pPr lvl="2"/>
            <a:r>
              <a:rPr lang="en-GB" altLang="en-US"/>
              <a:t>Third level</a:t>
            </a:r>
          </a:p>
          <a:p>
            <a:pPr lvl="3"/>
            <a:r>
              <a:rPr lang="en-GB" altLang="en-US"/>
              <a:t>Fourth level</a:t>
            </a:r>
          </a:p>
          <a:p>
            <a:pPr lvl="4"/>
            <a:r>
              <a:rPr lang="en-GB" altLang="en-US"/>
              <a:t>Fifth level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3F7E6F2B-8A31-4460-BADD-B6DBC220EE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71475" y="6046788"/>
            <a:ext cx="2133600" cy="5175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latin typeface="NBS Medium" panose="020B0603030303020204" pitchFamily="34" charset="0"/>
                <a:ea typeface="ＭＳ Ｐゴシック" panose="020B0600070205080204" pitchFamily="34" charset="-128"/>
              </a:defRPr>
            </a:lvl1pPr>
          </a:lstStyle>
          <a:p>
            <a:pPr>
              <a:defRPr/>
            </a:pPr>
            <a:fld id="{DDEBC592-DD03-46E4-9418-FDB79094D3CE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  <p:pic>
        <p:nvPicPr>
          <p:cNvPr id="1029" name="Picture 5">
            <a:extLst>
              <a:ext uri="{FF2B5EF4-FFF2-40B4-BE49-F238E27FC236}">
                <a16:creationId xmlns:a16="http://schemas.microsoft.com/office/drawing/2014/main" id="{00E5B498-2612-4259-831E-B67CB5E381E7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588" y="5884863"/>
            <a:ext cx="1954212" cy="51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163179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3" r:id="rId6"/>
  </p:sldLayoutIdLst>
  <p:hf hdr="0" ftr="0" dt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3600" b="1" kern="1200">
          <a:solidFill>
            <a:schemeClr val="tx1"/>
          </a:solidFill>
          <a:latin typeface="NBS Medium" panose="020B0603030303020204" pitchFamily="34" charset="0"/>
          <a:ea typeface="ＭＳ Ｐゴシック" panose="020B0600070205080204" pitchFamily="34" charset="-128"/>
          <a:cs typeface="NBS Medium" panose="020B0603030303020204" pitchFamily="34" charset="0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NBS Medium" panose="020B0603030303020204" pitchFamily="34" charset="0"/>
          <a:ea typeface="ＭＳ Ｐゴシック" panose="020B0600070205080204" pitchFamily="34" charset="-128"/>
          <a:cs typeface="NBS Medium" panose="020B0603030303020204" pitchFamily="34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NBS Medium" panose="020B0603030303020204" pitchFamily="34" charset="0"/>
          <a:ea typeface="ＭＳ Ｐゴシック" panose="020B0600070205080204" pitchFamily="34" charset="-128"/>
          <a:cs typeface="NBS Medium" panose="020B0603030303020204" pitchFamily="34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NBS Medium" panose="020B0603030303020204" pitchFamily="34" charset="0"/>
          <a:ea typeface="ＭＳ Ｐゴシック" panose="020B0600070205080204" pitchFamily="34" charset="-128"/>
          <a:cs typeface="NBS Medium" panose="020B0603030303020204" pitchFamily="34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NBS Medium" panose="020B0603030303020204" pitchFamily="34" charset="0"/>
          <a:ea typeface="ＭＳ Ｐゴシック" panose="020B0600070205080204" pitchFamily="34" charset="-128"/>
          <a:cs typeface="NBS Medium" panose="020B0603030303020204" pitchFamily="34" charset="0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itchFamily="-84" charset="0"/>
          <a:ea typeface="ＭＳ Ｐゴシック" pitchFamily="-84" charset="-128"/>
          <a:cs typeface="ＭＳ Ｐゴシック" pitchFamily="-84" charset="-128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itchFamily="-84" charset="0"/>
          <a:ea typeface="ＭＳ Ｐゴシック" pitchFamily="-84" charset="-128"/>
          <a:cs typeface="ＭＳ Ｐゴシック" pitchFamily="-84" charset="-128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itchFamily="-84" charset="0"/>
          <a:ea typeface="ＭＳ Ｐゴシック" pitchFamily="-84" charset="-128"/>
          <a:cs typeface="ＭＳ Ｐゴシック" pitchFamily="-84" charset="-128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itchFamily="-84" charset="0"/>
          <a:ea typeface="ＭＳ Ｐゴシック" pitchFamily="-84" charset="-128"/>
          <a:cs typeface="ＭＳ Ｐゴシック" pitchFamily="-84" charset="-128"/>
        </a:defRPr>
      </a:lvl9pPr>
    </p:titleStyle>
    <p:bodyStyle>
      <a:lvl1pPr marL="263525" indent="-263525" algn="l" defTabSz="457200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NBS Medium" panose="020B0603030303020204" pitchFamily="34" charset="0"/>
          <a:ea typeface="ＭＳ Ｐゴシック" panose="020B0600070205080204" pitchFamily="34" charset="-128"/>
          <a:cs typeface="NBS Medium" panose="020B0603030303020204" pitchFamily="34" charset="0"/>
        </a:defRPr>
      </a:lvl1pPr>
      <a:lvl2pPr marL="720725" indent="-274638" algn="l" defTabSz="457200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NBS Medium" panose="020B0603030303020204" pitchFamily="34" charset="0"/>
          <a:ea typeface="ＭＳ Ｐゴシック" panose="020B0600070205080204" pitchFamily="34" charset="-128"/>
          <a:cs typeface="+mn-cs"/>
        </a:defRPr>
      </a:lvl2pPr>
      <a:lvl3pPr marL="1257300" indent="-266700" algn="l" defTabSz="457200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NBS Medium" panose="020B0603030303020204" pitchFamily="34" charset="0"/>
          <a:ea typeface="ＭＳ Ｐゴシック" panose="020B0600070205080204" pitchFamily="34" charset="-128"/>
          <a:cs typeface="+mn-cs"/>
        </a:defRPr>
      </a:lvl3pPr>
      <a:lvl4pPr marL="1703388" indent="-266700" algn="l" defTabSz="457200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NBS Medium" panose="020B0603030303020204" pitchFamily="34" charset="0"/>
          <a:ea typeface="ＭＳ Ｐゴシック" panose="020B0600070205080204" pitchFamily="34" charset="-128"/>
          <a:cs typeface="+mn-cs"/>
        </a:defRPr>
      </a:lvl4pPr>
      <a:lvl5pPr marL="2424113" indent="-266700" algn="l" defTabSz="457200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NBS Medium" panose="020B0603030303020204" pitchFamily="34" charset="0"/>
          <a:ea typeface="ＭＳ Ｐゴシック" panose="020B0600070205080204" pitchFamily="34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ics.uci.edu/~fielding/pubs/dissertation/rest_arch_style.htm#sec_5_2_1_1" TargetMode="Externa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2"/>
          <p:cNvSpPr txBox="1">
            <a:spLocks/>
          </p:cNvSpPr>
          <p:nvPr/>
        </p:nvSpPr>
        <p:spPr>
          <a:xfrm>
            <a:off x="653166" y="1308805"/>
            <a:ext cx="8012466" cy="431581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FF0000"/>
              </a:buClr>
              <a:buNone/>
            </a:pPr>
            <a:r>
              <a:rPr lang="en-GB" sz="2400" dirty="0"/>
              <a:t>REST leverages the capabilities of Hypertext Transfer Protocol (</a:t>
            </a:r>
            <a:r>
              <a:rPr lang="en-GB" sz="2400" dirty="0">
                <a:solidFill>
                  <a:schemeClr val="tx2"/>
                </a:solidFill>
              </a:rPr>
              <a:t>HTTP</a:t>
            </a:r>
            <a:r>
              <a:rPr lang="en-GB" sz="2400" dirty="0"/>
              <a:t>) and Uniform Resource Identifiers (</a:t>
            </a:r>
            <a:r>
              <a:rPr lang="en-GB" sz="2400" dirty="0">
                <a:solidFill>
                  <a:schemeClr val="tx2"/>
                </a:solidFill>
              </a:rPr>
              <a:t>URIs</a:t>
            </a:r>
            <a:r>
              <a:rPr lang="en-GB" sz="2400" dirty="0"/>
              <a:t>) to retrieve or modify the state of a </a:t>
            </a:r>
            <a:r>
              <a:rPr lang="en-GB" sz="2400" dirty="0">
                <a:solidFill>
                  <a:schemeClr val="tx2"/>
                </a:solidFill>
              </a:rPr>
              <a:t>resource</a:t>
            </a:r>
            <a:r>
              <a:rPr lang="en-GB" sz="2400" dirty="0"/>
              <a:t>. </a:t>
            </a:r>
            <a:endParaRPr lang="en-GB" altLang="en-US" sz="2200" dirty="0">
              <a:latin typeface="NBS Light"/>
              <a:ea typeface="ＭＳ Ｐゴシック" panose="020B0600070205080204" pitchFamily="34" charset="-128"/>
              <a:cs typeface="NBS Light"/>
            </a:endParaRPr>
          </a:p>
          <a:p>
            <a:pPr>
              <a:lnSpc>
                <a:spcPct val="90000"/>
              </a:lnSpc>
              <a:buClr>
                <a:srgbClr val="FF0000"/>
              </a:buClr>
              <a:defRPr/>
            </a:pPr>
            <a:endParaRPr lang="en-GB" altLang="en-US" sz="2200" dirty="0">
              <a:latin typeface="NBS Light"/>
              <a:ea typeface="ＭＳ Ｐゴシック" panose="020B0600070205080204" pitchFamily="34" charset="-128"/>
              <a:cs typeface="NBS Light"/>
            </a:endParaRPr>
          </a:p>
          <a:p>
            <a:pPr>
              <a:lnSpc>
                <a:spcPct val="90000"/>
              </a:lnSpc>
              <a:buClr>
                <a:srgbClr val="FF0000"/>
              </a:buClr>
              <a:defRPr/>
            </a:pPr>
            <a:endParaRPr lang="en-GB" altLang="en-US" sz="2200" dirty="0">
              <a:latin typeface="NBS Light"/>
              <a:ea typeface="ＭＳ Ｐゴシック" panose="020B0600070205080204" pitchFamily="34" charset="-128"/>
              <a:cs typeface="NBS Light"/>
            </a:endParaRPr>
          </a:p>
          <a:p>
            <a:pPr>
              <a:lnSpc>
                <a:spcPct val="90000"/>
              </a:lnSpc>
              <a:buClr>
                <a:srgbClr val="FF0000"/>
              </a:buClr>
              <a:defRPr/>
            </a:pPr>
            <a:endParaRPr lang="en-GB" altLang="en-US" sz="2200" dirty="0">
              <a:latin typeface="NBS Light"/>
              <a:ea typeface="ＭＳ Ｐゴシック" panose="020B0600070205080204" pitchFamily="34" charset="-128"/>
              <a:cs typeface="NBS Light"/>
            </a:endParaRPr>
          </a:p>
          <a:p>
            <a:pPr>
              <a:lnSpc>
                <a:spcPct val="70000"/>
              </a:lnSpc>
              <a:buClr>
                <a:srgbClr val="FF0000"/>
              </a:buClr>
              <a:defRPr/>
            </a:pPr>
            <a:endParaRPr lang="en-GB" altLang="en-US" sz="2200" dirty="0">
              <a:latin typeface="NBS Light"/>
              <a:ea typeface="ＭＳ Ｐゴシック" panose="020B0600070205080204" pitchFamily="34" charset="-128"/>
              <a:cs typeface="NBS Light"/>
            </a:endParaRPr>
          </a:p>
          <a:p>
            <a:pPr>
              <a:lnSpc>
                <a:spcPct val="70000"/>
              </a:lnSpc>
              <a:buClr>
                <a:srgbClr val="FF0000"/>
              </a:buClr>
              <a:defRPr/>
            </a:pPr>
            <a:endParaRPr lang="en-GB" altLang="en-US" sz="2200" dirty="0">
              <a:latin typeface="NBS Light"/>
              <a:ea typeface="ＭＳ Ｐゴシック" panose="020B0600070205080204" pitchFamily="34" charset="-128"/>
              <a:cs typeface="NBS Light"/>
            </a:endParaRPr>
          </a:p>
          <a:p>
            <a:pPr>
              <a:lnSpc>
                <a:spcPct val="70000"/>
              </a:lnSpc>
              <a:buClr>
                <a:srgbClr val="FF0000"/>
              </a:buClr>
              <a:defRPr/>
            </a:pPr>
            <a:endParaRPr lang="en-GB" altLang="en-US" sz="2200" dirty="0">
              <a:latin typeface="NBS Light"/>
              <a:ea typeface="ＭＳ Ｐゴシック" panose="020B0600070205080204" pitchFamily="34" charset="-128"/>
              <a:cs typeface="NBS Light"/>
            </a:endParaRPr>
          </a:p>
          <a:p>
            <a:pPr>
              <a:lnSpc>
                <a:spcPct val="70000"/>
              </a:lnSpc>
              <a:buClr>
                <a:srgbClr val="FF0000"/>
              </a:buClr>
              <a:defRPr/>
            </a:pPr>
            <a:endParaRPr lang="en-GB" altLang="en-US" sz="2200" dirty="0">
              <a:latin typeface="NBS Light"/>
              <a:ea typeface="ＭＳ Ｐゴシック" panose="020B0600070205080204" pitchFamily="34" charset="-128"/>
              <a:cs typeface="NBS Light"/>
            </a:endParaRP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629181" y="623466"/>
            <a:ext cx="5763152" cy="45180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80000"/>
              </a:lnSpc>
              <a:defRPr/>
            </a:pPr>
            <a:r>
              <a:rPr lang="en-GB" altLang="en-US" sz="3200" b="1" dirty="0">
                <a:solidFill>
                  <a:srgbClr val="004A8F"/>
                </a:solidFill>
                <a:latin typeface="NBS Medium"/>
                <a:ea typeface="ＭＳ Ｐゴシック" panose="020B0600070205080204" pitchFamily="34" charset="-128"/>
                <a:cs typeface="NBS Medium"/>
              </a:rPr>
              <a:t>Very Simple Description</a:t>
            </a:r>
          </a:p>
        </p:txBody>
      </p:sp>
    </p:spTree>
    <p:extLst>
      <p:ext uri="{BB962C8B-B14F-4D97-AF65-F5344CB8AC3E}">
        <p14:creationId xmlns:p14="http://schemas.microsoft.com/office/powerpoint/2010/main" val="30122695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 txBox="1">
            <a:spLocks/>
          </p:cNvSpPr>
          <p:nvPr/>
        </p:nvSpPr>
        <p:spPr>
          <a:xfrm>
            <a:off x="612247" y="623466"/>
            <a:ext cx="8218244" cy="45180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80000"/>
              </a:lnSpc>
              <a:defRPr/>
            </a:pPr>
            <a:r>
              <a:rPr lang="en-GB" altLang="en-US" sz="3200" b="1" dirty="0">
                <a:solidFill>
                  <a:srgbClr val="004A8F"/>
                </a:solidFill>
                <a:latin typeface="NBS Medium"/>
                <a:ea typeface="ＭＳ Ｐゴシック" panose="020B0600070205080204" pitchFamily="34" charset="-128"/>
                <a:cs typeface="NBS Medium"/>
              </a:rPr>
              <a:t>Swagger Files Grow Wildly in the Real World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80739FF-4429-48BE-B06F-49C9106A2D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960" y="1075266"/>
            <a:ext cx="6145103" cy="5656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9614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2"/>
          <p:cNvSpPr txBox="1">
            <a:spLocks/>
          </p:cNvSpPr>
          <p:nvPr/>
        </p:nvSpPr>
        <p:spPr>
          <a:xfrm>
            <a:off x="653166" y="1308805"/>
            <a:ext cx="8012466" cy="4762385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2800" dirty="0"/>
              <a:t>With the Swagger and REST profiles you can model in UML consumable APIs with:</a:t>
            </a:r>
          </a:p>
          <a:p>
            <a:pPr lvl="1">
              <a:buClr>
                <a:srgbClr val="FF0000"/>
              </a:buClr>
              <a:buFont typeface="Calibri" panose="020F0502020204030204" pitchFamily="34" charset="0"/>
              <a:buChar char="⁻"/>
            </a:pPr>
            <a:r>
              <a:rPr lang="en-GB" sz="2000" dirty="0">
                <a:solidFill>
                  <a:srgbClr val="FF0000"/>
                </a:solidFill>
              </a:rPr>
              <a:t>Consistent resource names</a:t>
            </a:r>
          </a:p>
          <a:p>
            <a:pPr lvl="1">
              <a:buClr>
                <a:srgbClr val="FF0000"/>
              </a:buClr>
              <a:buFont typeface="Calibri" panose="020F0502020204030204" pitchFamily="34" charset="0"/>
              <a:buChar char="⁻"/>
            </a:pPr>
            <a:r>
              <a:rPr lang="en-GB" sz="2000" dirty="0">
                <a:solidFill>
                  <a:srgbClr val="FF0000"/>
                </a:solidFill>
              </a:rPr>
              <a:t>Common query parameters</a:t>
            </a:r>
          </a:p>
          <a:p>
            <a:pPr lvl="1">
              <a:buClr>
                <a:srgbClr val="FF0000"/>
              </a:buClr>
              <a:buFont typeface="Calibri" panose="020F0502020204030204" pitchFamily="34" charset="0"/>
              <a:buChar char="⁻"/>
            </a:pPr>
            <a:r>
              <a:rPr lang="en-GB" sz="2000" dirty="0">
                <a:solidFill>
                  <a:srgbClr val="FF0000"/>
                </a:solidFill>
              </a:rPr>
              <a:t>Simple JSON/XML data structures</a:t>
            </a:r>
          </a:p>
          <a:p>
            <a:pPr>
              <a:lnSpc>
                <a:spcPct val="90000"/>
              </a:lnSpc>
              <a:buClr>
                <a:srgbClr val="FF0000"/>
              </a:buClr>
              <a:buFont typeface="Arial" panose="020B0604020202020204" pitchFamily="34" charset="0"/>
              <a:buChar char="•"/>
              <a:defRPr/>
            </a:pPr>
            <a:endParaRPr lang="en-GB" altLang="en-US" sz="2800" dirty="0">
              <a:latin typeface="NBS Light"/>
              <a:ea typeface="ＭＳ Ｐゴシック" panose="020B0600070205080204" pitchFamily="34" charset="-128"/>
              <a:cs typeface="NBS Light"/>
            </a:endParaRPr>
          </a:p>
          <a:p>
            <a:pPr>
              <a:lnSpc>
                <a:spcPct val="90000"/>
              </a:lnSpc>
              <a:buClr>
                <a:srgbClr val="FF0000"/>
              </a:buClr>
              <a:buFont typeface="Arial" panose="020B0604020202020204" pitchFamily="34" charset="0"/>
              <a:buChar char="•"/>
              <a:defRPr/>
            </a:pPr>
            <a:endParaRPr lang="en-GB" altLang="en-US" sz="2400" dirty="0">
              <a:latin typeface="NBS Light"/>
              <a:ea typeface="ＭＳ Ｐゴシック" panose="020B0600070205080204" pitchFamily="34" charset="-128"/>
              <a:cs typeface="NBS Light"/>
            </a:endParaRPr>
          </a:p>
          <a:p>
            <a:pPr>
              <a:lnSpc>
                <a:spcPct val="90000"/>
              </a:lnSpc>
              <a:buClr>
                <a:srgbClr val="FF0000"/>
              </a:buClr>
              <a:buFont typeface="Arial" panose="020B0604020202020204" pitchFamily="34" charset="0"/>
              <a:buChar char="•"/>
              <a:defRPr/>
            </a:pPr>
            <a:endParaRPr lang="en-GB" altLang="en-US" sz="2400" dirty="0">
              <a:latin typeface="NBS Light"/>
              <a:ea typeface="ＭＳ Ｐゴシック" panose="020B0600070205080204" pitchFamily="34" charset="-128"/>
              <a:cs typeface="NBS Light"/>
            </a:endParaRPr>
          </a:p>
          <a:p>
            <a:pPr>
              <a:lnSpc>
                <a:spcPct val="90000"/>
              </a:lnSpc>
              <a:buClr>
                <a:srgbClr val="FF0000"/>
              </a:buClr>
              <a:buFont typeface="Arial" panose="020B0604020202020204" pitchFamily="34" charset="0"/>
              <a:buChar char="•"/>
              <a:defRPr/>
            </a:pPr>
            <a:endParaRPr lang="en-GB" altLang="en-US" sz="2800" dirty="0">
              <a:latin typeface="NBS Light"/>
              <a:ea typeface="ＭＳ Ｐゴシック" panose="020B0600070205080204" pitchFamily="34" charset="-128"/>
              <a:cs typeface="NBS Light"/>
            </a:endParaRPr>
          </a:p>
          <a:p>
            <a:pPr>
              <a:lnSpc>
                <a:spcPct val="70000"/>
              </a:lnSpc>
              <a:buClr>
                <a:srgbClr val="FF0000"/>
              </a:buClr>
              <a:buFont typeface="Arial" panose="020B0604020202020204" pitchFamily="34" charset="0"/>
              <a:buChar char="•"/>
              <a:defRPr/>
            </a:pPr>
            <a:endParaRPr lang="en-GB" altLang="en-US" sz="2800" dirty="0">
              <a:latin typeface="NBS Light"/>
              <a:ea typeface="ＭＳ Ｐゴシック" panose="020B0600070205080204" pitchFamily="34" charset="-128"/>
              <a:cs typeface="NBS Light"/>
            </a:endParaRPr>
          </a:p>
          <a:p>
            <a:pPr>
              <a:lnSpc>
                <a:spcPct val="70000"/>
              </a:lnSpc>
              <a:buClr>
                <a:srgbClr val="FF0000"/>
              </a:buClr>
              <a:buFont typeface="Arial" panose="020B0604020202020204" pitchFamily="34" charset="0"/>
              <a:buChar char="•"/>
              <a:defRPr/>
            </a:pPr>
            <a:endParaRPr lang="en-GB" altLang="en-US" sz="2800" dirty="0">
              <a:latin typeface="NBS Light"/>
              <a:ea typeface="ＭＳ Ｐゴシック" panose="020B0600070205080204" pitchFamily="34" charset="-128"/>
              <a:cs typeface="NBS Light"/>
            </a:endParaRPr>
          </a:p>
          <a:p>
            <a:pPr>
              <a:lnSpc>
                <a:spcPct val="70000"/>
              </a:lnSpc>
              <a:buClr>
                <a:srgbClr val="FF0000"/>
              </a:buClr>
              <a:buFont typeface="Arial" panose="020B0604020202020204" pitchFamily="34" charset="0"/>
              <a:buChar char="•"/>
              <a:defRPr/>
            </a:pPr>
            <a:endParaRPr lang="en-GB" altLang="en-US" sz="2800" dirty="0">
              <a:latin typeface="NBS Light"/>
              <a:ea typeface="ＭＳ Ｐゴシック" panose="020B0600070205080204" pitchFamily="34" charset="-128"/>
              <a:cs typeface="NBS Light"/>
            </a:endParaRPr>
          </a:p>
          <a:p>
            <a:pPr>
              <a:lnSpc>
                <a:spcPct val="70000"/>
              </a:lnSpc>
              <a:buClr>
                <a:srgbClr val="FF0000"/>
              </a:buClr>
              <a:buFont typeface="Arial" panose="020B0604020202020204" pitchFamily="34" charset="0"/>
              <a:buChar char="•"/>
              <a:defRPr/>
            </a:pPr>
            <a:endParaRPr lang="en-GB" altLang="en-US" sz="2800" dirty="0">
              <a:latin typeface="NBS Light"/>
              <a:ea typeface="ＭＳ Ｐゴシック" panose="020B0600070205080204" pitchFamily="34" charset="-128"/>
              <a:cs typeface="NBS Light"/>
            </a:endParaRP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629181" y="623466"/>
            <a:ext cx="5763152" cy="45180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80000"/>
              </a:lnSpc>
              <a:defRPr/>
            </a:pPr>
            <a:r>
              <a:rPr lang="en-GB" sz="3200" b="1" dirty="0"/>
              <a:t>REST API using RSA and IIB</a:t>
            </a:r>
            <a:endParaRPr lang="en-GB" altLang="en-US" sz="3200" b="1" dirty="0">
              <a:solidFill>
                <a:srgbClr val="004A8F"/>
              </a:solidFill>
              <a:latin typeface="NBS Medium"/>
              <a:ea typeface="ＭＳ Ｐゴシック" panose="020B0600070205080204" pitchFamily="34" charset="-128"/>
              <a:cs typeface="NBS Medium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7C9587-77F1-4164-B117-13A47D6274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1416" y="3771585"/>
            <a:ext cx="6534150" cy="234315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54041A2-721D-4915-A581-E9DCDFF963B9}"/>
              </a:ext>
            </a:extLst>
          </p:cNvPr>
          <p:cNvCxnSpPr>
            <a:cxnSpLocks/>
          </p:cNvCxnSpPr>
          <p:nvPr/>
        </p:nvCxnSpPr>
        <p:spPr>
          <a:xfrm>
            <a:off x="965289" y="3666253"/>
            <a:ext cx="4164058" cy="0"/>
          </a:xfrm>
          <a:prstGeom prst="straightConnector1">
            <a:avLst/>
          </a:prstGeom>
          <a:ln>
            <a:solidFill>
              <a:srgbClr val="7030A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8D44563-4B28-4F68-9660-708AE01311A3}"/>
              </a:ext>
            </a:extLst>
          </p:cNvPr>
          <p:cNvSpPr txBox="1"/>
          <p:nvPr/>
        </p:nvSpPr>
        <p:spPr>
          <a:xfrm>
            <a:off x="2393710" y="3473382"/>
            <a:ext cx="5579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rgbClr val="7030A0"/>
                </a:solidFill>
              </a:rPr>
              <a:t>RSA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FF00BBF-796F-45D0-BFC8-089559ECCA76}"/>
              </a:ext>
            </a:extLst>
          </p:cNvPr>
          <p:cNvCxnSpPr>
            <a:cxnSpLocks/>
          </p:cNvCxnSpPr>
          <p:nvPr/>
        </p:nvCxnSpPr>
        <p:spPr>
          <a:xfrm>
            <a:off x="5216433" y="3666253"/>
            <a:ext cx="2046702" cy="0"/>
          </a:xfrm>
          <a:prstGeom prst="straightConnector1">
            <a:avLst/>
          </a:prstGeom>
          <a:ln>
            <a:solidFill>
              <a:srgbClr val="7030A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A431343-82A7-40DD-88C8-93C11FC78C47}"/>
              </a:ext>
            </a:extLst>
          </p:cNvPr>
          <p:cNvSpPr txBox="1"/>
          <p:nvPr/>
        </p:nvSpPr>
        <p:spPr>
          <a:xfrm>
            <a:off x="6021615" y="3473382"/>
            <a:ext cx="43633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rgbClr val="7030A0"/>
                </a:solidFill>
              </a:rPr>
              <a:t>IIB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7319ACA-D700-4EE2-A9A7-288518D18C54}"/>
              </a:ext>
            </a:extLst>
          </p:cNvPr>
          <p:cNvCxnSpPr>
            <a:cxnSpLocks/>
          </p:cNvCxnSpPr>
          <p:nvPr/>
        </p:nvCxnSpPr>
        <p:spPr>
          <a:xfrm>
            <a:off x="5164183" y="3689997"/>
            <a:ext cx="0" cy="2275374"/>
          </a:xfrm>
          <a:prstGeom prst="line">
            <a:avLst/>
          </a:prstGeom>
          <a:ln>
            <a:solidFill>
              <a:srgbClr val="7030A0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35482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2"/>
          <p:cNvSpPr txBox="1">
            <a:spLocks/>
          </p:cNvSpPr>
          <p:nvPr/>
        </p:nvSpPr>
        <p:spPr>
          <a:xfrm>
            <a:off x="639914" y="1308805"/>
            <a:ext cx="8012466" cy="4762385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2800" dirty="0"/>
              <a:t>The REST Application represents the </a:t>
            </a:r>
            <a:r>
              <a:rPr lang="en-GB" sz="2800" dirty="0">
                <a:solidFill>
                  <a:schemeClr val="tx2"/>
                </a:solidFill>
              </a:rPr>
              <a:t>set of Resources</a:t>
            </a:r>
            <a:r>
              <a:rPr lang="en-GB" sz="2800" dirty="0">
                <a:solidFill>
                  <a:srgbClr val="C00000"/>
                </a:solidFill>
              </a:rPr>
              <a:t> </a:t>
            </a:r>
            <a:r>
              <a:rPr lang="en-GB" sz="2800" dirty="0"/>
              <a:t>being provided by the </a:t>
            </a:r>
            <a:r>
              <a:rPr lang="en-GB" sz="2800" dirty="0">
                <a:solidFill>
                  <a:srgbClr val="FF0000"/>
                </a:solidFill>
              </a:rPr>
              <a:t>service</a:t>
            </a:r>
            <a:r>
              <a:rPr lang="en-GB" sz="2800" dirty="0"/>
              <a:t>. They define the </a:t>
            </a:r>
            <a:r>
              <a:rPr lang="en-GB" sz="2800" dirty="0">
                <a:solidFill>
                  <a:schemeClr val="tx2"/>
                </a:solidFill>
              </a:rPr>
              <a:t>scope </a:t>
            </a:r>
            <a:r>
              <a:rPr lang="en-GB" sz="2800" dirty="0"/>
              <a:t>of a service</a:t>
            </a:r>
            <a:r>
              <a:rPr lang="en-GB" sz="2800" dirty="0">
                <a:solidFill>
                  <a:schemeClr val="tx2"/>
                </a:solidFill>
              </a:rPr>
              <a:t> </a:t>
            </a:r>
            <a:r>
              <a:rPr lang="en-GB" sz="2800" dirty="0"/>
              <a:t>and </a:t>
            </a:r>
            <a:r>
              <a:rPr lang="en-GB" sz="2800" dirty="0">
                <a:solidFill>
                  <a:schemeClr val="tx2"/>
                </a:solidFill>
              </a:rPr>
              <a:t>the path dependencies between Resources</a:t>
            </a:r>
            <a:r>
              <a:rPr lang="en-GB" sz="2800" dirty="0"/>
              <a:t>.</a:t>
            </a:r>
          </a:p>
          <a:p>
            <a:pPr>
              <a:buClr>
                <a:srgbClr val="FF0000"/>
              </a:buClr>
              <a:buFont typeface="Arial" panose="020B0604020202020204" pitchFamily="34" charset="0"/>
              <a:buChar char="•"/>
            </a:pPr>
            <a:endParaRPr lang="en-GB" sz="2800" dirty="0"/>
          </a:p>
          <a:p>
            <a:pPr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2800" dirty="0"/>
              <a:t>The REST Application defines the Swagger </a:t>
            </a:r>
            <a:r>
              <a:rPr lang="en-GB" sz="2800" dirty="0" err="1">
                <a:solidFill>
                  <a:schemeClr val="tx2"/>
                </a:solidFill>
              </a:rPr>
              <a:t>basePath</a:t>
            </a:r>
            <a:r>
              <a:rPr lang="en-GB" sz="2800" dirty="0"/>
              <a:t> and therefore the  </a:t>
            </a:r>
            <a:r>
              <a:rPr lang="en-GB" sz="2800" dirty="0">
                <a:solidFill>
                  <a:schemeClr val="tx2"/>
                </a:solidFill>
              </a:rPr>
              <a:t>component to be versioned</a:t>
            </a:r>
            <a:r>
              <a:rPr lang="en-GB" sz="2800" dirty="0"/>
              <a:t>.</a:t>
            </a:r>
            <a:br>
              <a:rPr lang="en-GB" sz="2800" dirty="0"/>
            </a:br>
            <a:endParaRPr lang="en-GB" sz="2800" dirty="0"/>
          </a:p>
          <a:p>
            <a:pPr>
              <a:lnSpc>
                <a:spcPct val="90000"/>
              </a:lnSpc>
              <a:buClr>
                <a:srgbClr val="FF0000"/>
              </a:buClr>
              <a:buFont typeface="Arial" panose="020B0604020202020204" pitchFamily="34" charset="0"/>
              <a:buChar char="•"/>
              <a:defRPr/>
            </a:pPr>
            <a:r>
              <a:rPr lang="en-GB" sz="2800" dirty="0"/>
              <a:t>Stereotype: </a:t>
            </a:r>
            <a:r>
              <a:rPr lang="en-GB" sz="2800" b="1" dirty="0"/>
              <a:t>&lt;&lt;SwaggerApp</a:t>
            </a:r>
            <a:r>
              <a:rPr lang="en-GB" sz="2800" b="1" i="1" dirty="0"/>
              <a:t>&gt;&gt;</a:t>
            </a:r>
            <a:endParaRPr lang="en-GB" altLang="en-US" sz="2000" b="1" dirty="0">
              <a:latin typeface="NBS Light"/>
              <a:ea typeface="ＭＳ Ｐゴシック" panose="020B0600070205080204" pitchFamily="34" charset="-128"/>
              <a:cs typeface="NBS Light"/>
            </a:endParaRPr>
          </a:p>
          <a:p>
            <a:pPr>
              <a:lnSpc>
                <a:spcPct val="90000"/>
              </a:lnSpc>
              <a:buClr>
                <a:srgbClr val="FF0000"/>
              </a:buClr>
              <a:buFont typeface="Arial" panose="020B0604020202020204" pitchFamily="34" charset="0"/>
              <a:buChar char="•"/>
              <a:defRPr/>
            </a:pPr>
            <a:endParaRPr lang="en-GB" altLang="en-US" sz="2400" dirty="0">
              <a:latin typeface="NBS Light"/>
              <a:ea typeface="ＭＳ Ｐゴシック" panose="020B0600070205080204" pitchFamily="34" charset="-128"/>
              <a:cs typeface="NBS Light"/>
            </a:endParaRPr>
          </a:p>
          <a:p>
            <a:pPr>
              <a:lnSpc>
                <a:spcPct val="70000"/>
              </a:lnSpc>
              <a:buClr>
                <a:srgbClr val="FF0000"/>
              </a:buClr>
              <a:buFont typeface="Arial" panose="020B0604020202020204" pitchFamily="34" charset="0"/>
              <a:buChar char="•"/>
              <a:defRPr/>
            </a:pPr>
            <a:endParaRPr lang="en-GB" altLang="en-US" sz="2400" dirty="0">
              <a:latin typeface="NBS Light"/>
              <a:ea typeface="ＭＳ Ｐゴシック" panose="020B0600070205080204" pitchFamily="34" charset="-128"/>
              <a:cs typeface="NBS Light"/>
            </a:endParaRPr>
          </a:p>
          <a:p>
            <a:pPr>
              <a:lnSpc>
                <a:spcPct val="70000"/>
              </a:lnSpc>
              <a:buClr>
                <a:srgbClr val="FF0000"/>
              </a:buClr>
              <a:buFont typeface="Arial" panose="020B0604020202020204" pitchFamily="34" charset="0"/>
              <a:buChar char="•"/>
              <a:defRPr/>
            </a:pPr>
            <a:endParaRPr lang="en-GB" altLang="en-US" sz="2400" dirty="0">
              <a:latin typeface="NBS Light"/>
              <a:ea typeface="ＭＳ Ｐゴシック" panose="020B0600070205080204" pitchFamily="34" charset="-128"/>
              <a:cs typeface="NBS Light"/>
            </a:endParaRPr>
          </a:p>
          <a:p>
            <a:pPr>
              <a:lnSpc>
                <a:spcPct val="70000"/>
              </a:lnSpc>
              <a:buClr>
                <a:srgbClr val="FF0000"/>
              </a:buClr>
              <a:buFont typeface="Arial" panose="020B0604020202020204" pitchFamily="34" charset="0"/>
              <a:buChar char="•"/>
              <a:defRPr/>
            </a:pPr>
            <a:endParaRPr lang="en-GB" altLang="en-US" sz="2400" dirty="0">
              <a:latin typeface="NBS Light"/>
              <a:ea typeface="ＭＳ Ｐゴシック" panose="020B0600070205080204" pitchFamily="34" charset="-128"/>
              <a:cs typeface="NBS Light"/>
            </a:endParaRPr>
          </a:p>
          <a:p>
            <a:pPr>
              <a:lnSpc>
                <a:spcPct val="70000"/>
              </a:lnSpc>
              <a:buClr>
                <a:srgbClr val="FF0000"/>
              </a:buClr>
              <a:buFont typeface="Arial" panose="020B0604020202020204" pitchFamily="34" charset="0"/>
              <a:buChar char="•"/>
              <a:defRPr/>
            </a:pPr>
            <a:endParaRPr lang="en-GB" altLang="en-US" sz="2400" dirty="0">
              <a:latin typeface="NBS Light"/>
              <a:ea typeface="ＭＳ Ｐゴシック" panose="020B0600070205080204" pitchFamily="34" charset="-128"/>
              <a:cs typeface="NBS Light"/>
            </a:endParaRP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629181" y="623466"/>
            <a:ext cx="5763152" cy="45180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80000"/>
              </a:lnSpc>
              <a:defRPr/>
            </a:pPr>
            <a:r>
              <a:rPr lang="it-IT" altLang="en-US" sz="3200" b="1" dirty="0">
                <a:solidFill>
                  <a:srgbClr val="004A8F"/>
                </a:solidFill>
                <a:latin typeface="NBS Medium"/>
                <a:ea typeface="ＭＳ Ｐゴシック" panose="020B0600070205080204" pitchFamily="34" charset="-128"/>
                <a:cs typeface="NBS Medium"/>
              </a:rPr>
              <a:t>REST Applications</a:t>
            </a:r>
            <a:endParaRPr lang="en-GB" altLang="en-US" sz="3200" b="1" dirty="0">
              <a:solidFill>
                <a:srgbClr val="004A8F"/>
              </a:solidFill>
              <a:latin typeface="NBS Medium"/>
              <a:ea typeface="ＭＳ Ｐゴシック" panose="020B0600070205080204" pitchFamily="34" charset="-128"/>
              <a:cs typeface="NBS Medium"/>
            </a:endParaRPr>
          </a:p>
        </p:txBody>
      </p:sp>
    </p:spTree>
    <p:extLst>
      <p:ext uri="{BB962C8B-B14F-4D97-AF65-F5344CB8AC3E}">
        <p14:creationId xmlns:p14="http://schemas.microsoft.com/office/powerpoint/2010/main" val="18891394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629181" y="623466"/>
            <a:ext cx="5763152" cy="45180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80000"/>
              </a:lnSpc>
              <a:defRPr/>
            </a:pPr>
            <a:r>
              <a:rPr lang="it-IT" altLang="en-US" sz="3200" b="1" dirty="0">
                <a:solidFill>
                  <a:srgbClr val="004A8F"/>
                </a:solidFill>
                <a:latin typeface="NBS Medium"/>
                <a:ea typeface="ＭＳ Ｐゴシック" panose="020B0600070205080204" pitchFamily="34" charset="-128"/>
                <a:cs typeface="NBS Medium"/>
              </a:rPr>
              <a:t>REST Applications</a:t>
            </a:r>
            <a:endParaRPr lang="en-GB" altLang="en-US" sz="3200" b="1" dirty="0">
              <a:solidFill>
                <a:srgbClr val="004A8F"/>
              </a:solidFill>
              <a:latin typeface="NBS Medium"/>
              <a:ea typeface="ＭＳ Ｐゴシック" panose="020B0600070205080204" pitchFamily="34" charset="-128"/>
              <a:cs typeface="NBS Medium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9D3D24F-052C-4307-92BD-4E86E0B754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538" y="1628503"/>
            <a:ext cx="2867025" cy="39719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6180D1B-C91F-4901-A96C-DF822488CB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9920" y="1628503"/>
            <a:ext cx="5582194" cy="4197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4908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2"/>
          <p:cNvSpPr txBox="1">
            <a:spLocks/>
          </p:cNvSpPr>
          <p:nvPr/>
        </p:nvSpPr>
        <p:spPr>
          <a:xfrm>
            <a:off x="653166" y="1308805"/>
            <a:ext cx="8012466" cy="4935241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rmAutofit fontScale="77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3100" dirty="0"/>
              <a:t>A resource is an addressable artefact on the web. They are objects with a </a:t>
            </a:r>
            <a:r>
              <a:rPr lang="en-GB" sz="3100" dirty="0">
                <a:solidFill>
                  <a:srgbClr val="C00000"/>
                </a:solidFill>
              </a:rPr>
              <a:t>defined type</a:t>
            </a:r>
            <a:r>
              <a:rPr lang="en-GB" sz="3100" dirty="0"/>
              <a:t>, associated </a:t>
            </a:r>
            <a:r>
              <a:rPr lang="en-GB" sz="3100" dirty="0">
                <a:solidFill>
                  <a:srgbClr val="C00000"/>
                </a:solidFill>
              </a:rPr>
              <a:t>data</a:t>
            </a:r>
            <a:r>
              <a:rPr lang="en-GB" sz="3100" dirty="0"/>
              <a:t>, </a:t>
            </a:r>
            <a:r>
              <a:rPr lang="en-GB" sz="3100" dirty="0">
                <a:solidFill>
                  <a:srgbClr val="C00000"/>
                </a:solidFill>
              </a:rPr>
              <a:t>methods (HTTP verbs) </a:t>
            </a:r>
            <a:r>
              <a:rPr lang="en-GB" sz="3100" dirty="0"/>
              <a:t>that operate on them, and </a:t>
            </a:r>
            <a:r>
              <a:rPr lang="en-GB" sz="3100" dirty="0">
                <a:solidFill>
                  <a:srgbClr val="C00000"/>
                </a:solidFill>
              </a:rPr>
              <a:t>relationships</a:t>
            </a:r>
            <a:r>
              <a:rPr lang="en-GB" sz="3100" dirty="0"/>
              <a:t> to other Resources within Application. They can be:</a:t>
            </a:r>
          </a:p>
          <a:p>
            <a:pPr lvl="1">
              <a:buClr>
                <a:srgbClr val="FF0000"/>
              </a:buClr>
              <a:buFont typeface="Calibri" panose="020F0502020204030204" pitchFamily="34" charset="0"/>
              <a:buChar char="⁻"/>
            </a:pPr>
            <a:r>
              <a:rPr lang="en-GB" sz="2600" dirty="0">
                <a:solidFill>
                  <a:srgbClr val="C00000"/>
                </a:solidFill>
              </a:rPr>
              <a:t>Collection Resources</a:t>
            </a:r>
          </a:p>
          <a:p>
            <a:pPr lvl="1">
              <a:buClr>
                <a:srgbClr val="FF0000"/>
              </a:buClr>
              <a:buFont typeface="Calibri" panose="020F0502020204030204" pitchFamily="34" charset="0"/>
              <a:buChar char="⁻"/>
            </a:pPr>
            <a:r>
              <a:rPr lang="en-GB" sz="2600" dirty="0">
                <a:solidFill>
                  <a:srgbClr val="C00000"/>
                </a:solidFill>
              </a:rPr>
              <a:t>Member Resource</a:t>
            </a:r>
          </a:p>
          <a:p>
            <a:pPr lvl="1">
              <a:buClr>
                <a:srgbClr val="FF0000"/>
              </a:buClr>
              <a:buFont typeface="Calibri" panose="020F0502020204030204" pitchFamily="34" charset="0"/>
              <a:buChar char="⁻"/>
            </a:pPr>
            <a:r>
              <a:rPr lang="en-GB" sz="2600" dirty="0">
                <a:solidFill>
                  <a:srgbClr val="C00000"/>
                </a:solidFill>
              </a:rPr>
              <a:t>Member Virtual Resources </a:t>
            </a:r>
            <a:r>
              <a:rPr lang="en-GB" sz="2600" dirty="0"/>
              <a:t>(defined by the enclosing collection)</a:t>
            </a:r>
          </a:p>
          <a:p>
            <a:pPr marL="457200" lvl="1" indent="0">
              <a:buClr>
                <a:srgbClr val="FF0000"/>
              </a:buClr>
              <a:buNone/>
            </a:pPr>
            <a:endParaRPr lang="en-GB" sz="2600" dirty="0"/>
          </a:p>
          <a:p>
            <a:pPr>
              <a:buClr>
                <a:srgbClr val="FF0000"/>
              </a:buClr>
              <a:buFont typeface="Calibri" panose="020F0502020204030204" pitchFamily="34" charset="0"/>
              <a:buChar char="⁻"/>
            </a:pPr>
            <a:r>
              <a:rPr lang="en-GB" sz="3100" dirty="0"/>
              <a:t>Stereotype: </a:t>
            </a:r>
            <a:r>
              <a:rPr lang="en-GB" sz="3100" b="1" dirty="0"/>
              <a:t>&lt;&lt;Resource</a:t>
            </a:r>
            <a:r>
              <a:rPr lang="en-GB" sz="3100" b="1" i="1" dirty="0"/>
              <a:t>&gt;&gt;</a:t>
            </a:r>
            <a:endParaRPr lang="en-GB" altLang="en-US" sz="3100" b="1" dirty="0">
              <a:latin typeface="NBS Light"/>
              <a:ea typeface="ＭＳ Ｐゴシック" panose="020B0600070205080204" pitchFamily="34" charset="-128"/>
              <a:cs typeface="NBS Light"/>
            </a:endParaRPr>
          </a:p>
          <a:p>
            <a:pPr>
              <a:buClr>
                <a:srgbClr val="FF0000"/>
              </a:buClr>
              <a:buFont typeface="Calibri" panose="020F0502020204030204" pitchFamily="34" charset="0"/>
              <a:buChar char="⁻"/>
            </a:pPr>
            <a:endParaRPr lang="en-GB" sz="3100" dirty="0"/>
          </a:p>
          <a:p>
            <a:pPr>
              <a:buClr>
                <a:srgbClr val="FF0000"/>
              </a:buClr>
              <a:buFont typeface="Calibri" panose="020F0502020204030204" pitchFamily="34" charset="0"/>
              <a:buChar char="⁻"/>
            </a:pPr>
            <a:r>
              <a:rPr lang="en-GB" sz="3100" dirty="0"/>
              <a:t>Resources can have links to other resources which are UML dependency </a:t>
            </a:r>
            <a:r>
              <a:rPr lang="en-GB" sz="3100" dirty="0">
                <a:solidFill>
                  <a:srgbClr val="C00000"/>
                </a:solidFill>
              </a:rPr>
              <a:t>relationship</a:t>
            </a:r>
            <a:r>
              <a:rPr lang="en-GB" sz="3100" dirty="0"/>
              <a:t> applied to </a:t>
            </a:r>
            <a:r>
              <a:rPr lang="en-GB" sz="3100" dirty="0">
                <a:solidFill>
                  <a:srgbClr val="C00000"/>
                </a:solidFill>
              </a:rPr>
              <a:t>control how URIs can be constructed</a:t>
            </a:r>
            <a:r>
              <a:rPr lang="en-GB" sz="3100" dirty="0"/>
              <a:t>.</a:t>
            </a:r>
          </a:p>
          <a:p>
            <a:pPr>
              <a:buClr>
                <a:srgbClr val="FF0000"/>
              </a:buClr>
              <a:buFont typeface="Calibri" panose="020F0502020204030204" pitchFamily="34" charset="0"/>
              <a:buChar char="⁻"/>
            </a:pPr>
            <a:endParaRPr lang="en-GB" sz="3100" dirty="0"/>
          </a:p>
          <a:p>
            <a:pPr>
              <a:buClr>
                <a:srgbClr val="FF0000"/>
              </a:buClr>
              <a:buFont typeface="Calibri" panose="020F0502020204030204" pitchFamily="34" charset="0"/>
              <a:buChar char="⁻"/>
            </a:pPr>
            <a:r>
              <a:rPr lang="en-GB" sz="3100" dirty="0"/>
              <a:t>Stereotype: </a:t>
            </a:r>
            <a:r>
              <a:rPr lang="en-GB" sz="3100" b="1" dirty="0"/>
              <a:t>&lt;&lt;Path</a:t>
            </a:r>
            <a:r>
              <a:rPr lang="en-GB" sz="3100" b="1" i="1" dirty="0"/>
              <a:t>&gt;&gt;</a:t>
            </a:r>
            <a:endParaRPr lang="en-GB" sz="3100" dirty="0"/>
          </a:p>
          <a:p>
            <a:pPr>
              <a:lnSpc>
                <a:spcPct val="90000"/>
              </a:lnSpc>
              <a:buClr>
                <a:srgbClr val="FF0000"/>
              </a:buClr>
              <a:buFont typeface="Arial" panose="020B0604020202020204" pitchFamily="34" charset="0"/>
              <a:buChar char="•"/>
              <a:defRPr/>
            </a:pPr>
            <a:endParaRPr lang="en-GB" altLang="en-US" sz="2400" dirty="0">
              <a:latin typeface="NBS Light"/>
              <a:ea typeface="ＭＳ Ｐゴシック" panose="020B0600070205080204" pitchFamily="34" charset="-128"/>
              <a:cs typeface="NBS Light"/>
            </a:endParaRPr>
          </a:p>
          <a:p>
            <a:pPr>
              <a:lnSpc>
                <a:spcPct val="70000"/>
              </a:lnSpc>
              <a:buClr>
                <a:srgbClr val="FF0000"/>
              </a:buClr>
              <a:buFont typeface="Arial" panose="020B0604020202020204" pitchFamily="34" charset="0"/>
              <a:buChar char="•"/>
              <a:defRPr/>
            </a:pPr>
            <a:endParaRPr lang="en-GB" altLang="en-US" sz="2400" dirty="0">
              <a:latin typeface="NBS Light"/>
              <a:ea typeface="ＭＳ Ｐゴシック" panose="020B0600070205080204" pitchFamily="34" charset="-128"/>
              <a:cs typeface="NBS Light"/>
            </a:endParaRPr>
          </a:p>
          <a:p>
            <a:pPr>
              <a:lnSpc>
                <a:spcPct val="70000"/>
              </a:lnSpc>
              <a:buClr>
                <a:srgbClr val="FF0000"/>
              </a:buClr>
              <a:buFont typeface="Arial" panose="020B0604020202020204" pitchFamily="34" charset="0"/>
              <a:buChar char="•"/>
              <a:defRPr/>
            </a:pPr>
            <a:endParaRPr lang="en-GB" altLang="en-US" sz="2400" dirty="0">
              <a:latin typeface="NBS Light"/>
              <a:ea typeface="ＭＳ Ｐゴシック" panose="020B0600070205080204" pitchFamily="34" charset="-128"/>
              <a:cs typeface="NBS Light"/>
            </a:endParaRPr>
          </a:p>
          <a:p>
            <a:pPr>
              <a:lnSpc>
                <a:spcPct val="70000"/>
              </a:lnSpc>
              <a:buClr>
                <a:srgbClr val="FF0000"/>
              </a:buClr>
              <a:buFont typeface="Arial" panose="020B0604020202020204" pitchFamily="34" charset="0"/>
              <a:buChar char="•"/>
              <a:defRPr/>
            </a:pPr>
            <a:endParaRPr lang="en-GB" altLang="en-US" sz="2400" dirty="0">
              <a:latin typeface="NBS Light"/>
              <a:ea typeface="ＭＳ Ｐゴシック" panose="020B0600070205080204" pitchFamily="34" charset="-128"/>
              <a:cs typeface="NBS Light"/>
            </a:endParaRPr>
          </a:p>
          <a:p>
            <a:pPr>
              <a:lnSpc>
                <a:spcPct val="70000"/>
              </a:lnSpc>
              <a:buClr>
                <a:srgbClr val="FF0000"/>
              </a:buClr>
              <a:buFont typeface="Arial" panose="020B0604020202020204" pitchFamily="34" charset="0"/>
              <a:buChar char="•"/>
              <a:defRPr/>
            </a:pPr>
            <a:endParaRPr lang="en-GB" altLang="en-US" sz="2400" dirty="0">
              <a:latin typeface="NBS Light"/>
              <a:ea typeface="ＭＳ Ｐゴシック" panose="020B0600070205080204" pitchFamily="34" charset="-128"/>
              <a:cs typeface="NBS Light"/>
            </a:endParaRP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629181" y="623466"/>
            <a:ext cx="5763152" cy="45180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80000"/>
              </a:lnSpc>
              <a:defRPr/>
            </a:pPr>
            <a:r>
              <a:rPr lang="it-IT" altLang="en-US" sz="3200" b="1" dirty="0">
                <a:solidFill>
                  <a:srgbClr val="004A8F"/>
                </a:solidFill>
                <a:latin typeface="NBS Medium"/>
                <a:ea typeface="ＭＳ Ｐゴシック" panose="020B0600070205080204" pitchFamily="34" charset="-128"/>
                <a:cs typeface="NBS Medium"/>
              </a:rPr>
              <a:t>REST Resources</a:t>
            </a:r>
            <a:endParaRPr lang="en-GB" altLang="en-US" sz="3200" b="1" dirty="0">
              <a:solidFill>
                <a:srgbClr val="004A8F"/>
              </a:solidFill>
              <a:latin typeface="NBS Medium"/>
              <a:ea typeface="ＭＳ Ｐゴシック" panose="020B0600070205080204" pitchFamily="34" charset="-128"/>
              <a:cs typeface="NBS Medium"/>
            </a:endParaRPr>
          </a:p>
        </p:txBody>
      </p:sp>
    </p:spTree>
    <p:extLst>
      <p:ext uri="{BB962C8B-B14F-4D97-AF65-F5344CB8AC3E}">
        <p14:creationId xmlns:p14="http://schemas.microsoft.com/office/powerpoint/2010/main" val="7371350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629181" y="623466"/>
            <a:ext cx="5763152" cy="45180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80000"/>
              </a:lnSpc>
              <a:defRPr/>
            </a:pPr>
            <a:r>
              <a:rPr lang="it-IT" altLang="en-US" sz="3200" b="1" dirty="0">
                <a:solidFill>
                  <a:srgbClr val="004A8F"/>
                </a:solidFill>
                <a:latin typeface="NBS Medium"/>
                <a:ea typeface="ＭＳ Ｐゴシック" panose="020B0600070205080204" pitchFamily="34" charset="-128"/>
                <a:cs typeface="NBS Medium"/>
              </a:rPr>
              <a:t>REST Resources</a:t>
            </a:r>
            <a:endParaRPr lang="en-GB" altLang="en-US" sz="3200" b="1" dirty="0">
              <a:solidFill>
                <a:srgbClr val="004A8F"/>
              </a:solidFill>
              <a:latin typeface="NBS Medium"/>
              <a:ea typeface="ＭＳ Ｐゴシック" panose="020B0600070205080204" pitchFamily="34" charset="-128"/>
              <a:cs typeface="NBS Medium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14147D0-20A9-461F-9EC8-9931EE396F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598" y="1811382"/>
            <a:ext cx="5585226" cy="37621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6417202-46A1-4040-8318-FC91FA0313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66" y="1393372"/>
            <a:ext cx="2764132" cy="4180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4934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629181" y="623466"/>
            <a:ext cx="5763152" cy="45180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80000"/>
              </a:lnSpc>
              <a:defRPr/>
            </a:pPr>
            <a:r>
              <a:rPr lang="it-IT" altLang="en-US" sz="3200" b="1" dirty="0">
                <a:solidFill>
                  <a:srgbClr val="004A8F"/>
                </a:solidFill>
                <a:latin typeface="NBS Medium"/>
                <a:ea typeface="ＭＳ Ｐゴシック" panose="020B0600070205080204" pitchFamily="34" charset="-128"/>
                <a:cs typeface="NBS Medium"/>
              </a:rPr>
              <a:t>REST Operations</a:t>
            </a:r>
            <a:endParaRPr lang="en-GB" altLang="en-US" sz="3200" b="1" dirty="0">
              <a:solidFill>
                <a:srgbClr val="004A8F"/>
              </a:solidFill>
              <a:latin typeface="NBS Medium"/>
              <a:ea typeface="ＭＳ Ｐゴシック" panose="020B0600070205080204" pitchFamily="34" charset="-128"/>
              <a:cs typeface="NBS Medium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39DF9B-3E8D-4EFC-B0DC-0DA6F5239D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8811" y="1210490"/>
            <a:ext cx="5572131" cy="26299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241BEF3-AD87-46E5-B486-6E3C965A95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291" y="1075267"/>
            <a:ext cx="2847975" cy="52863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5F68DF3-E0F2-4752-869F-E9CE0FB7B0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8811" y="3840480"/>
            <a:ext cx="5572131" cy="2883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5322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629181" y="623466"/>
            <a:ext cx="5763152" cy="45180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80000"/>
              </a:lnSpc>
              <a:defRPr/>
            </a:pPr>
            <a:r>
              <a:rPr lang="it-IT" altLang="en-US" sz="3200" b="1" dirty="0">
                <a:solidFill>
                  <a:srgbClr val="004A8F"/>
                </a:solidFill>
                <a:latin typeface="NBS Medium"/>
                <a:ea typeface="ＭＳ Ｐゴシック" panose="020B0600070205080204" pitchFamily="34" charset="-128"/>
                <a:cs typeface="NBS Medium"/>
              </a:rPr>
              <a:t>REST Parameters</a:t>
            </a:r>
            <a:endParaRPr lang="en-GB" altLang="en-US" sz="3200" b="1" dirty="0">
              <a:solidFill>
                <a:srgbClr val="004A8F"/>
              </a:solidFill>
              <a:latin typeface="NBS Medium"/>
              <a:ea typeface="ＭＳ Ｐゴシック" panose="020B0600070205080204" pitchFamily="34" charset="-128"/>
              <a:cs typeface="NBS Medium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EBD10E-C1A5-44B6-815B-A06A2D3265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473" y="1075267"/>
            <a:ext cx="3215572" cy="52822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1DAEF75-5362-45F4-B81C-7E86A6DBD5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3863" y="2788239"/>
            <a:ext cx="5094378" cy="38766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21AB248-185F-440D-AA6D-EDF4480516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7358" y="1075267"/>
            <a:ext cx="3409950" cy="1712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9996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629181" y="623466"/>
            <a:ext cx="5763152" cy="45180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80000"/>
              </a:lnSpc>
              <a:defRPr/>
            </a:pPr>
            <a:r>
              <a:rPr lang="it-IT" altLang="en-US" sz="3200" b="1" dirty="0">
                <a:solidFill>
                  <a:srgbClr val="004A8F"/>
                </a:solidFill>
                <a:latin typeface="NBS Medium"/>
                <a:ea typeface="ＭＳ Ｐゴシック" panose="020B0600070205080204" pitchFamily="34" charset="-128"/>
                <a:cs typeface="NBS Medium"/>
              </a:rPr>
              <a:t>REST Responses</a:t>
            </a:r>
            <a:endParaRPr lang="en-GB" altLang="en-US" sz="3200" b="1" dirty="0">
              <a:solidFill>
                <a:srgbClr val="004A8F"/>
              </a:solidFill>
              <a:latin typeface="NBS Medium"/>
              <a:ea typeface="ＭＳ Ｐゴシック" panose="020B0600070205080204" pitchFamily="34" charset="-128"/>
              <a:cs typeface="NBS Medium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0D64C8D-F63F-4E9C-A484-256D485AE3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508" y="1175279"/>
            <a:ext cx="3209925" cy="518636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4354A9F-E532-432D-A8C4-F851D2F40F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2433" y="1075267"/>
            <a:ext cx="5094516" cy="26384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9E84FFF-3338-4140-97EB-7C48330A3D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2433" y="3813704"/>
            <a:ext cx="5094516" cy="2691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6596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2"/>
          <p:cNvSpPr txBox="1">
            <a:spLocks/>
          </p:cNvSpPr>
          <p:nvPr/>
        </p:nvSpPr>
        <p:spPr>
          <a:xfrm>
            <a:off x="653166" y="1308805"/>
            <a:ext cx="8012466" cy="4762385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rmAutofit fontScale="77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3100" dirty="0"/>
              <a:t>The </a:t>
            </a:r>
            <a:r>
              <a:rPr lang="en-GB" sz="3100" dirty="0">
                <a:solidFill>
                  <a:schemeClr val="tx2"/>
                </a:solidFill>
              </a:rPr>
              <a:t>data associated with Resources</a:t>
            </a:r>
            <a:r>
              <a:rPr lang="en-GB" sz="3100" dirty="0"/>
              <a:t> are modelled as classes (and can be called REST Data Objects or </a:t>
            </a:r>
            <a:r>
              <a:rPr lang="en-GB" sz="3100" dirty="0" err="1">
                <a:solidFill>
                  <a:schemeClr val="tx2"/>
                </a:solidFill>
              </a:rPr>
              <a:t>RDOs</a:t>
            </a:r>
            <a:r>
              <a:rPr lang="en-GB" sz="3100" dirty="0"/>
              <a:t>).</a:t>
            </a:r>
          </a:p>
          <a:p>
            <a:pPr>
              <a:buClr>
                <a:srgbClr val="FF0000"/>
              </a:buClr>
              <a:buFont typeface="Arial" panose="020B0604020202020204" pitchFamily="34" charset="0"/>
              <a:buChar char="•"/>
            </a:pPr>
            <a:endParaRPr lang="en-GB" sz="3100" dirty="0"/>
          </a:p>
          <a:p>
            <a:pPr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3100" dirty="0" err="1"/>
              <a:t>RDOs</a:t>
            </a:r>
            <a:r>
              <a:rPr lang="en-GB" sz="3100" dirty="0"/>
              <a:t> allow you to explicitly define, at modelling time</a:t>
            </a:r>
            <a:r>
              <a:rPr lang="en-GB" sz="3100" dirty="0">
                <a:solidFill>
                  <a:schemeClr val="tx2"/>
                </a:solidFill>
              </a:rPr>
              <a:t>, the structure of the JSON/XML</a:t>
            </a:r>
            <a:r>
              <a:rPr lang="en-GB" sz="3100" dirty="0"/>
              <a:t> </a:t>
            </a:r>
            <a:r>
              <a:rPr lang="en-GB" sz="3100" dirty="0">
                <a:solidFill>
                  <a:schemeClr val="tx2"/>
                </a:solidFill>
              </a:rPr>
              <a:t>messages </a:t>
            </a:r>
            <a:r>
              <a:rPr lang="en-GB" sz="3100" dirty="0"/>
              <a:t>that will be used in the APIs. </a:t>
            </a:r>
          </a:p>
          <a:p>
            <a:pPr>
              <a:buClr>
                <a:srgbClr val="FF0000"/>
              </a:buClr>
              <a:buFont typeface="Arial" panose="020B0604020202020204" pitchFamily="34" charset="0"/>
              <a:buChar char="•"/>
            </a:pPr>
            <a:endParaRPr lang="en-GB" sz="3100" dirty="0"/>
          </a:p>
          <a:p>
            <a:pPr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3100" dirty="0"/>
              <a:t>Stereotypes: </a:t>
            </a:r>
            <a:r>
              <a:rPr lang="en-GB" sz="3100" b="1" dirty="0"/>
              <a:t>&lt;&lt;Swagger Definition</a:t>
            </a:r>
            <a:r>
              <a:rPr lang="en-GB" sz="3100" b="1" i="1" dirty="0"/>
              <a:t>&gt;&gt; </a:t>
            </a:r>
            <a:r>
              <a:rPr lang="en-GB" sz="3100" b="1" dirty="0"/>
              <a:t>&lt;&lt;Swagger Property</a:t>
            </a:r>
            <a:r>
              <a:rPr lang="en-GB" sz="3100" b="1" i="1" dirty="0"/>
              <a:t>&gt;&gt;</a:t>
            </a:r>
            <a:endParaRPr lang="en-GB" sz="3100" dirty="0"/>
          </a:p>
          <a:p>
            <a:pPr marL="0" indent="0">
              <a:buClr>
                <a:srgbClr val="FF0000"/>
              </a:buClr>
              <a:buNone/>
            </a:pPr>
            <a:endParaRPr lang="en-GB" sz="3100" dirty="0"/>
          </a:p>
          <a:p>
            <a:pPr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3100" dirty="0"/>
              <a:t>For example, the </a:t>
            </a:r>
            <a:r>
              <a:rPr lang="en-GB" sz="3100" b="1" dirty="0" err="1"/>
              <a:t>ProductArrangement_RDO</a:t>
            </a:r>
            <a:r>
              <a:rPr lang="en-GB" sz="3100" dirty="0"/>
              <a:t> contains an Attribute </a:t>
            </a:r>
            <a:r>
              <a:rPr lang="en-GB" sz="3100" i="1" dirty="0" err="1"/>
              <a:t>arrangementIdentifier</a:t>
            </a:r>
            <a:r>
              <a:rPr lang="en-GB" sz="3100" dirty="0"/>
              <a:t> of type </a:t>
            </a:r>
            <a:r>
              <a:rPr lang="en-GB" sz="3100" b="1" dirty="0" err="1"/>
              <a:t>ArrangementIdentifier_RDO</a:t>
            </a:r>
            <a:r>
              <a:rPr lang="en-GB" sz="3100" b="1" dirty="0"/>
              <a:t> </a:t>
            </a:r>
            <a:r>
              <a:rPr lang="en-GB" sz="3100" dirty="0"/>
              <a:t>which in turn contains additional typical attributes such as </a:t>
            </a:r>
            <a:r>
              <a:rPr lang="en-GB" sz="3100" i="1" dirty="0" err="1"/>
              <a:t>accountNumberSCAN</a:t>
            </a:r>
            <a:r>
              <a:rPr lang="en-GB" sz="3100" dirty="0"/>
              <a:t> and </a:t>
            </a:r>
            <a:r>
              <a:rPr lang="en-GB" sz="3100" i="1" dirty="0" err="1"/>
              <a:t>ukDomesticSortCode</a:t>
            </a:r>
            <a:r>
              <a:rPr lang="en-GB" sz="3100" dirty="0"/>
              <a:t>. </a:t>
            </a:r>
          </a:p>
          <a:p>
            <a:pPr>
              <a:lnSpc>
                <a:spcPct val="90000"/>
              </a:lnSpc>
              <a:buClr>
                <a:srgbClr val="FF0000"/>
              </a:buClr>
              <a:buFont typeface="Arial" panose="020B0604020202020204" pitchFamily="34" charset="0"/>
              <a:buChar char="•"/>
              <a:defRPr/>
            </a:pPr>
            <a:endParaRPr lang="en-GB" altLang="en-US" sz="2400" dirty="0">
              <a:latin typeface="NBS Light"/>
              <a:ea typeface="ＭＳ Ｐゴシック" panose="020B0600070205080204" pitchFamily="34" charset="-128"/>
              <a:cs typeface="NBS Light"/>
            </a:endParaRPr>
          </a:p>
          <a:p>
            <a:pPr>
              <a:lnSpc>
                <a:spcPct val="70000"/>
              </a:lnSpc>
              <a:buClr>
                <a:srgbClr val="FF0000"/>
              </a:buClr>
              <a:buFont typeface="Arial" panose="020B0604020202020204" pitchFamily="34" charset="0"/>
              <a:buChar char="•"/>
              <a:defRPr/>
            </a:pPr>
            <a:endParaRPr lang="en-GB" altLang="en-US" sz="2400" dirty="0">
              <a:latin typeface="NBS Light"/>
              <a:ea typeface="ＭＳ Ｐゴシック" panose="020B0600070205080204" pitchFamily="34" charset="-128"/>
              <a:cs typeface="NBS Light"/>
            </a:endParaRPr>
          </a:p>
          <a:p>
            <a:pPr>
              <a:lnSpc>
                <a:spcPct val="70000"/>
              </a:lnSpc>
              <a:buClr>
                <a:srgbClr val="FF0000"/>
              </a:buClr>
              <a:buFont typeface="Arial" panose="020B0604020202020204" pitchFamily="34" charset="0"/>
              <a:buChar char="•"/>
              <a:defRPr/>
            </a:pPr>
            <a:endParaRPr lang="en-GB" altLang="en-US" sz="2400" dirty="0">
              <a:latin typeface="NBS Light"/>
              <a:ea typeface="ＭＳ Ｐゴシック" panose="020B0600070205080204" pitchFamily="34" charset="-128"/>
              <a:cs typeface="NBS Light"/>
            </a:endParaRPr>
          </a:p>
          <a:p>
            <a:pPr>
              <a:lnSpc>
                <a:spcPct val="70000"/>
              </a:lnSpc>
              <a:buClr>
                <a:srgbClr val="FF0000"/>
              </a:buClr>
              <a:buFont typeface="Arial" panose="020B0604020202020204" pitchFamily="34" charset="0"/>
              <a:buChar char="•"/>
              <a:defRPr/>
            </a:pPr>
            <a:endParaRPr lang="en-GB" altLang="en-US" sz="2400" dirty="0">
              <a:latin typeface="NBS Light"/>
              <a:ea typeface="ＭＳ Ｐゴシック" panose="020B0600070205080204" pitchFamily="34" charset="-128"/>
              <a:cs typeface="NBS Light"/>
            </a:endParaRPr>
          </a:p>
          <a:p>
            <a:pPr>
              <a:lnSpc>
                <a:spcPct val="70000"/>
              </a:lnSpc>
              <a:buClr>
                <a:srgbClr val="FF0000"/>
              </a:buClr>
              <a:buFont typeface="Arial" panose="020B0604020202020204" pitchFamily="34" charset="0"/>
              <a:buChar char="•"/>
              <a:defRPr/>
            </a:pPr>
            <a:endParaRPr lang="en-GB" altLang="en-US" sz="2400" dirty="0">
              <a:latin typeface="NBS Light"/>
              <a:ea typeface="ＭＳ Ｐゴシック" panose="020B0600070205080204" pitchFamily="34" charset="-128"/>
              <a:cs typeface="NBS Light"/>
            </a:endParaRP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629181" y="623466"/>
            <a:ext cx="6520556" cy="45180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80000"/>
              </a:lnSpc>
              <a:defRPr/>
            </a:pPr>
            <a:r>
              <a:rPr lang="it-IT" altLang="en-US" sz="3200" b="1" dirty="0">
                <a:solidFill>
                  <a:srgbClr val="004A8F"/>
                </a:solidFill>
                <a:latin typeface="NBS Medium"/>
                <a:ea typeface="ＭＳ Ｐゴシック" panose="020B0600070205080204" pitchFamily="34" charset="-128"/>
                <a:cs typeface="NBS Medium"/>
              </a:rPr>
              <a:t>REST data objects (</a:t>
            </a:r>
            <a:r>
              <a:rPr lang="it-IT" altLang="en-US" sz="3200" b="1" i="1" dirty="0">
                <a:solidFill>
                  <a:srgbClr val="004A8F"/>
                </a:solidFill>
                <a:latin typeface="NBS Medium"/>
                <a:ea typeface="ＭＳ Ｐゴシック" panose="020B0600070205080204" pitchFamily="34" charset="-128"/>
                <a:cs typeface="NBS Medium"/>
              </a:rPr>
              <a:t>Transfer Objects</a:t>
            </a:r>
            <a:r>
              <a:rPr lang="it-IT" altLang="en-US" sz="3200" b="1" dirty="0">
                <a:solidFill>
                  <a:srgbClr val="004A8F"/>
                </a:solidFill>
                <a:latin typeface="NBS Medium"/>
                <a:ea typeface="ＭＳ Ｐゴシック" panose="020B0600070205080204" pitchFamily="34" charset="-128"/>
                <a:cs typeface="NBS Medium"/>
              </a:rPr>
              <a:t>)</a:t>
            </a:r>
            <a:endParaRPr lang="en-GB" altLang="en-US" sz="3200" b="1" dirty="0">
              <a:solidFill>
                <a:srgbClr val="004A8F"/>
              </a:solidFill>
              <a:latin typeface="NBS Medium"/>
              <a:ea typeface="ＭＳ Ｐゴシック" panose="020B0600070205080204" pitchFamily="34" charset="-128"/>
              <a:cs typeface="NBS Medium"/>
            </a:endParaRPr>
          </a:p>
        </p:txBody>
      </p:sp>
    </p:spTree>
    <p:extLst>
      <p:ext uri="{BB962C8B-B14F-4D97-AF65-F5344CB8AC3E}">
        <p14:creationId xmlns:p14="http://schemas.microsoft.com/office/powerpoint/2010/main" val="21323210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2"/>
          <p:cNvSpPr txBox="1">
            <a:spLocks/>
          </p:cNvSpPr>
          <p:nvPr/>
        </p:nvSpPr>
        <p:spPr>
          <a:xfrm>
            <a:off x="653166" y="1308805"/>
            <a:ext cx="8012466" cy="4604315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F0000"/>
              </a:buClr>
            </a:pPr>
            <a:r>
              <a:rPr lang="en-GB" sz="2200" i="1" dirty="0"/>
              <a:t>“The key abstraction of information in REST is a resource...” </a:t>
            </a:r>
            <a:r>
              <a:rPr lang="en-GB" sz="2200" dirty="0"/>
              <a:t>- Roy Fielding’s </a:t>
            </a:r>
            <a:r>
              <a:rPr lang="en-GB" sz="2200" dirty="0">
                <a:hlinkClick r:id="rId2"/>
              </a:rPr>
              <a:t>dissertation</a:t>
            </a:r>
            <a:r>
              <a:rPr lang="en-GB" sz="2200" dirty="0"/>
              <a:t>.</a:t>
            </a:r>
          </a:p>
          <a:p>
            <a:pPr>
              <a:buClr>
                <a:srgbClr val="FF0000"/>
              </a:buClr>
            </a:pPr>
            <a:endParaRPr lang="en-GB" sz="2200" dirty="0"/>
          </a:p>
          <a:p>
            <a:pPr>
              <a:buClr>
                <a:srgbClr val="FF0000"/>
              </a:buClr>
            </a:pPr>
            <a:r>
              <a:rPr lang="en-GB" sz="2200" dirty="0">
                <a:solidFill>
                  <a:srgbClr val="C00000"/>
                </a:solidFill>
              </a:rPr>
              <a:t>Resources form the nucleus of any REST API design</a:t>
            </a:r>
            <a:r>
              <a:rPr lang="en-GB" sz="2200" dirty="0"/>
              <a:t>. Resource identifiers (URI), Resource representations, API operations (using various HTTP methods), etc. are all built around the concept of Resources. </a:t>
            </a:r>
            <a:r>
              <a:rPr lang="en-GB" sz="2200" dirty="0">
                <a:solidFill>
                  <a:srgbClr val="C00000"/>
                </a:solidFill>
              </a:rPr>
              <a:t>It is very important to select the right resources</a:t>
            </a:r>
            <a:r>
              <a:rPr lang="en-GB" sz="2200" dirty="0"/>
              <a:t> and model the resources </a:t>
            </a:r>
            <a:r>
              <a:rPr lang="en-GB" sz="2200" dirty="0">
                <a:solidFill>
                  <a:srgbClr val="C00000"/>
                </a:solidFill>
              </a:rPr>
              <a:t>at the right granularity</a:t>
            </a:r>
            <a:r>
              <a:rPr lang="en-GB" sz="2200" dirty="0"/>
              <a:t> while designing the REST API so that the API consumers get the desired functionality, the APIs behave correctly and are </a:t>
            </a:r>
            <a:r>
              <a:rPr lang="en-GB" sz="2200" dirty="0">
                <a:solidFill>
                  <a:srgbClr val="C00000"/>
                </a:solidFill>
              </a:rPr>
              <a:t>maintainable</a:t>
            </a:r>
            <a:r>
              <a:rPr lang="en-GB" sz="2200" dirty="0"/>
              <a:t>.</a:t>
            </a:r>
          </a:p>
          <a:p>
            <a:pPr>
              <a:buClr>
                <a:srgbClr val="FF0000"/>
              </a:buClr>
            </a:pPr>
            <a:r>
              <a:rPr lang="en-GB" sz="2200" dirty="0"/>
              <a:t>A resource can be a </a:t>
            </a:r>
            <a:r>
              <a:rPr lang="en-GB" sz="2200" dirty="0">
                <a:solidFill>
                  <a:srgbClr val="C00000"/>
                </a:solidFill>
              </a:rPr>
              <a:t>singleton</a:t>
            </a:r>
            <a:r>
              <a:rPr lang="en-GB" sz="2200" dirty="0"/>
              <a:t> or a </a:t>
            </a:r>
            <a:r>
              <a:rPr lang="en-GB" sz="2200" dirty="0">
                <a:solidFill>
                  <a:srgbClr val="C00000"/>
                </a:solidFill>
              </a:rPr>
              <a:t>collection</a:t>
            </a:r>
            <a:r>
              <a:rPr lang="en-GB" sz="2200" dirty="0"/>
              <a:t>. For example, “</a:t>
            </a:r>
            <a:r>
              <a:rPr lang="en-GB" sz="2200" b="1" dirty="0"/>
              <a:t>customers</a:t>
            </a:r>
            <a:r>
              <a:rPr lang="en-GB" sz="2200" dirty="0"/>
              <a:t>” is a collection resource and “</a:t>
            </a:r>
            <a:r>
              <a:rPr lang="en-GB" sz="2200" b="1" dirty="0"/>
              <a:t>customer</a:t>
            </a:r>
            <a:r>
              <a:rPr lang="en-GB" sz="2200" dirty="0"/>
              <a:t>” is a singleton resource.</a:t>
            </a:r>
          </a:p>
          <a:p>
            <a:pPr>
              <a:lnSpc>
                <a:spcPct val="90000"/>
              </a:lnSpc>
              <a:buClr>
                <a:srgbClr val="FF0000"/>
              </a:buClr>
              <a:defRPr/>
            </a:pPr>
            <a:endParaRPr lang="en-GB" altLang="en-US" sz="2200" dirty="0">
              <a:latin typeface="NBS Light"/>
              <a:ea typeface="ＭＳ Ｐゴシック" panose="020B0600070205080204" pitchFamily="34" charset="-128"/>
              <a:cs typeface="NBS Light"/>
            </a:endParaRPr>
          </a:p>
          <a:p>
            <a:pPr>
              <a:lnSpc>
                <a:spcPct val="90000"/>
              </a:lnSpc>
              <a:buClr>
                <a:srgbClr val="FF0000"/>
              </a:buClr>
              <a:defRPr/>
            </a:pPr>
            <a:endParaRPr lang="en-GB" altLang="en-US" sz="2200" dirty="0">
              <a:latin typeface="NBS Light"/>
              <a:ea typeface="ＭＳ Ｐゴシック" panose="020B0600070205080204" pitchFamily="34" charset="-128"/>
              <a:cs typeface="NBS Light"/>
            </a:endParaRPr>
          </a:p>
          <a:p>
            <a:pPr>
              <a:lnSpc>
                <a:spcPct val="90000"/>
              </a:lnSpc>
              <a:buClr>
                <a:srgbClr val="FF0000"/>
              </a:buClr>
              <a:defRPr/>
            </a:pPr>
            <a:endParaRPr lang="en-GB" altLang="en-US" sz="2200" dirty="0">
              <a:latin typeface="NBS Light"/>
              <a:ea typeface="ＭＳ Ｐゴシック" panose="020B0600070205080204" pitchFamily="34" charset="-128"/>
              <a:cs typeface="NBS Light"/>
            </a:endParaRPr>
          </a:p>
          <a:p>
            <a:pPr>
              <a:lnSpc>
                <a:spcPct val="90000"/>
              </a:lnSpc>
              <a:buClr>
                <a:srgbClr val="FF0000"/>
              </a:buClr>
              <a:defRPr/>
            </a:pPr>
            <a:endParaRPr lang="en-GB" altLang="en-US" sz="2200" dirty="0">
              <a:latin typeface="NBS Light"/>
              <a:ea typeface="ＭＳ Ｐゴシック" panose="020B0600070205080204" pitchFamily="34" charset="-128"/>
              <a:cs typeface="NBS Light"/>
            </a:endParaRPr>
          </a:p>
          <a:p>
            <a:pPr>
              <a:lnSpc>
                <a:spcPct val="70000"/>
              </a:lnSpc>
              <a:buClr>
                <a:srgbClr val="FF0000"/>
              </a:buClr>
              <a:defRPr/>
            </a:pPr>
            <a:endParaRPr lang="en-GB" altLang="en-US" sz="2200" dirty="0">
              <a:latin typeface="NBS Light"/>
              <a:ea typeface="ＭＳ Ｐゴシック" panose="020B0600070205080204" pitchFamily="34" charset="-128"/>
              <a:cs typeface="NBS Light"/>
            </a:endParaRPr>
          </a:p>
          <a:p>
            <a:pPr>
              <a:lnSpc>
                <a:spcPct val="70000"/>
              </a:lnSpc>
              <a:buClr>
                <a:srgbClr val="FF0000"/>
              </a:buClr>
              <a:defRPr/>
            </a:pPr>
            <a:endParaRPr lang="en-GB" altLang="en-US" sz="2200" dirty="0">
              <a:latin typeface="NBS Light"/>
              <a:ea typeface="ＭＳ Ｐゴシック" panose="020B0600070205080204" pitchFamily="34" charset="-128"/>
              <a:cs typeface="NBS Light"/>
            </a:endParaRPr>
          </a:p>
          <a:p>
            <a:pPr>
              <a:lnSpc>
                <a:spcPct val="70000"/>
              </a:lnSpc>
              <a:buClr>
                <a:srgbClr val="FF0000"/>
              </a:buClr>
              <a:defRPr/>
            </a:pPr>
            <a:endParaRPr lang="en-GB" altLang="en-US" sz="2200" dirty="0">
              <a:latin typeface="NBS Light"/>
              <a:ea typeface="ＭＳ Ｐゴシック" panose="020B0600070205080204" pitchFamily="34" charset="-128"/>
              <a:cs typeface="NBS Light"/>
            </a:endParaRPr>
          </a:p>
          <a:p>
            <a:pPr>
              <a:lnSpc>
                <a:spcPct val="70000"/>
              </a:lnSpc>
              <a:buClr>
                <a:srgbClr val="FF0000"/>
              </a:buClr>
              <a:defRPr/>
            </a:pPr>
            <a:endParaRPr lang="en-GB" altLang="en-US" sz="2200" dirty="0">
              <a:latin typeface="NBS Light"/>
              <a:ea typeface="ＭＳ Ｐゴシック" panose="020B0600070205080204" pitchFamily="34" charset="-128"/>
              <a:cs typeface="NBS Light"/>
            </a:endParaRP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629181" y="623466"/>
            <a:ext cx="5763152" cy="45180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80000"/>
              </a:lnSpc>
              <a:defRPr/>
            </a:pPr>
            <a:r>
              <a:rPr lang="en-GB" altLang="en-US" sz="3200" b="1" dirty="0">
                <a:solidFill>
                  <a:srgbClr val="004A8F"/>
                </a:solidFill>
                <a:latin typeface="NBS Medium"/>
                <a:ea typeface="ＭＳ Ｐゴシック" panose="020B0600070205080204" pitchFamily="34" charset="-128"/>
                <a:cs typeface="NBS Medium"/>
              </a:rPr>
              <a:t>Resources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65518" y="6176963"/>
            <a:ext cx="48574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/>
              <a:t>https://www.thoughtworks.com/insights/blog/rest-api-design-resource-modeling</a:t>
            </a:r>
          </a:p>
        </p:txBody>
      </p:sp>
    </p:spTree>
    <p:extLst>
      <p:ext uri="{BB962C8B-B14F-4D97-AF65-F5344CB8AC3E}">
        <p14:creationId xmlns:p14="http://schemas.microsoft.com/office/powerpoint/2010/main" val="8043153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004E1FB-6B1B-4D35-82EB-63AA9679D2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508" y="1162357"/>
            <a:ext cx="3209925" cy="5203609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629181" y="623466"/>
            <a:ext cx="6520556" cy="45180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80000"/>
              </a:lnSpc>
              <a:defRPr/>
            </a:pPr>
            <a:r>
              <a:rPr lang="it-IT" altLang="en-US" sz="3200" b="1" dirty="0">
                <a:solidFill>
                  <a:srgbClr val="004A8F"/>
                </a:solidFill>
                <a:latin typeface="NBS Medium"/>
                <a:ea typeface="ＭＳ Ｐゴシック" panose="020B0600070205080204" pitchFamily="34" charset="-128"/>
                <a:cs typeface="NBS Medium"/>
              </a:rPr>
              <a:t>REST data objects (</a:t>
            </a:r>
            <a:r>
              <a:rPr lang="it-IT" altLang="en-US" sz="3200" b="1" i="1" dirty="0">
                <a:solidFill>
                  <a:srgbClr val="004A8F"/>
                </a:solidFill>
                <a:latin typeface="NBS Medium"/>
                <a:ea typeface="ＭＳ Ｐゴシック" panose="020B0600070205080204" pitchFamily="34" charset="-128"/>
                <a:cs typeface="NBS Medium"/>
              </a:rPr>
              <a:t>Transfer Objects</a:t>
            </a:r>
            <a:r>
              <a:rPr lang="it-IT" altLang="en-US" sz="3200" b="1" dirty="0">
                <a:solidFill>
                  <a:srgbClr val="004A8F"/>
                </a:solidFill>
                <a:latin typeface="NBS Medium"/>
                <a:ea typeface="ＭＳ Ｐゴシック" panose="020B0600070205080204" pitchFamily="34" charset="-128"/>
                <a:cs typeface="NBS Medium"/>
              </a:rPr>
              <a:t>)</a:t>
            </a:r>
            <a:endParaRPr lang="en-GB" altLang="en-US" sz="3200" b="1" dirty="0">
              <a:solidFill>
                <a:srgbClr val="004A8F"/>
              </a:solidFill>
              <a:latin typeface="NBS Medium"/>
              <a:ea typeface="ＭＳ Ｐゴシック" panose="020B0600070205080204" pitchFamily="34" charset="-128"/>
              <a:cs typeface="NBS Medium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675C67F-2647-4FBE-9472-06C8AF1392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9459" y="1075268"/>
            <a:ext cx="4819481" cy="232978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80B9CAF-B662-423D-BF48-90A16A8592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9460" y="3405051"/>
            <a:ext cx="4819480" cy="332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7440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629180" y="623466"/>
            <a:ext cx="7957471" cy="45180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80000"/>
              </a:lnSpc>
              <a:defRPr/>
            </a:pPr>
            <a:r>
              <a:rPr lang="it-IT" altLang="en-US" sz="3200" b="1" dirty="0">
                <a:solidFill>
                  <a:srgbClr val="004A8F"/>
                </a:solidFill>
                <a:latin typeface="NBS Medium"/>
                <a:ea typeface="ＭＳ Ｐゴシック" panose="020B0600070205080204" pitchFamily="34" charset="-128"/>
                <a:cs typeface="NBS Medium"/>
              </a:rPr>
              <a:t>Application + Resources + RDOs = REST service</a:t>
            </a:r>
            <a:endParaRPr lang="en-GB" altLang="en-US" sz="3200" b="1" dirty="0">
              <a:solidFill>
                <a:srgbClr val="004A8F"/>
              </a:solidFill>
              <a:latin typeface="NBS Medium"/>
              <a:ea typeface="ＭＳ Ｐゴシック" panose="020B0600070205080204" pitchFamily="34" charset="-128"/>
              <a:cs typeface="NBS Medium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4B6293F-2013-404F-9266-872988D168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180" y="1075267"/>
            <a:ext cx="6365110" cy="563468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510C5ED-D575-4D92-BC36-AF57EC26F8CE}"/>
              </a:ext>
            </a:extLst>
          </p:cNvPr>
          <p:cNvSpPr txBox="1"/>
          <p:nvPr/>
        </p:nvSpPr>
        <p:spPr>
          <a:xfrm>
            <a:off x="4502331" y="1334197"/>
            <a:ext cx="1272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tx2"/>
                </a:solidFill>
              </a:rPr>
              <a:t>Application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148E65-966B-4A64-B9E1-435001F8AC80}"/>
              </a:ext>
            </a:extLst>
          </p:cNvPr>
          <p:cNvSpPr txBox="1"/>
          <p:nvPr/>
        </p:nvSpPr>
        <p:spPr>
          <a:xfrm>
            <a:off x="4502331" y="2261660"/>
            <a:ext cx="1054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tx2"/>
                </a:solidFill>
              </a:rPr>
              <a:t>Resource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4EEC63E-7D32-4EFE-BAB4-4A1CB0840CEC}"/>
              </a:ext>
            </a:extLst>
          </p:cNvPr>
          <p:cNvCxnSpPr>
            <a:cxnSpLocks/>
          </p:cNvCxnSpPr>
          <p:nvPr/>
        </p:nvCxnSpPr>
        <p:spPr>
          <a:xfrm>
            <a:off x="487680" y="3082793"/>
            <a:ext cx="6649182" cy="0"/>
          </a:xfrm>
          <a:prstGeom prst="straightConnector1">
            <a:avLst/>
          </a:prstGeom>
          <a:ln>
            <a:solidFill>
              <a:schemeClr val="tx2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89B4DE8-B0D9-4F6A-88F1-7EDD642CD448}"/>
              </a:ext>
            </a:extLst>
          </p:cNvPr>
          <p:cNvSpPr txBox="1"/>
          <p:nvPr/>
        </p:nvSpPr>
        <p:spPr>
          <a:xfrm>
            <a:off x="3158663" y="2889922"/>
            <a:ext cx="130721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tx2"/>
                </a:solidFill>
              </a:rPr>
              <a:t>Data Model</a:t>
            </a:r>
          </a:p>
        </p:txBody>
      </p:sp>
    </p:spTree>
    <p:extLst>
      <p:ext uri="{BB962C8B-B14F-4D97-AF65-F5344CB8AC3E}">
        <p14:creationId xmlns:p14="http://schemas.microsoft.com/office/powerpoint/2010/main" val="33012139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629180" y="623466"/>
            <a:ext cx="7957471" cy="45180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80000"/>
              </a:lnSpc>
              <a:defRPr/>
            </a:pPr>
            <a:r>
              <a:rPr lang="it-IT" altLang="en-US" sz="3200" b="1" dirty="0">
                <a:solidFill>
                  <a:srgbClr val="004A8F"/>
                </a:solidFill>
                <a:latin typeface="NBS Medium"/>
                <a:ea typeface="ＭＳ Ｐゴシック" panose="020B0600070205080204" pitchFamily="34" charset="-128"/>
                <a:cs typeface="NBS Medium"/>
              </a:rPr>
              <a:t>Try it for Yourself – </a:t>
            </a:r>
            <a:r>
              <a:rPr lang="it-IT" altLang="en-US" sz="2400" b="1" dirty="0">
                <a:solidFill>
                  <a:srgbClr val="004A8F"/>
                </a:solidFill>
                <a:latin typeface="NBS Medium"/>
                <a:ea typeface="ＭＳ Ｐゴシック" panose="020B0600070205080204" pitchFamily="34" charset="-128"/>
                <a:cs typeface="NBS Medium"/>
              </a:rPr>
              <a:t>A 64-bit Windows 7 VM is All You Need</a:t>
            </a:r>
            <a:endParaRPr lang="en-GB" altLang="en-US" sz="3200" b="1" dirty="0">
              <a:solidFill>
                <a:srgbClr val="004A8F"/>
              </a:solidFill>
              <a:latin typeface="NBS Medium"/>
              <a:ea typeface="ＭＳ Ｐゴシック" panose="020B0600070205080204" pitchFamily="34" charset="-128"/>
              <a:cs typeface="NBS Medium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88E31E-C746-4B7D-9D53-F821B16D0F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1645" y="3450858"/>
            <a:ext cx="4111670" cy="2721069"/>
          </a:xfrm>
          <a:prstGeom prst="rect">
            <a:avLst/>
          </a:prstGeom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601D0FFA-AC9A-4263-A368-33F6C920F6FE}"/>
              </a:ext>
            </a:extLst>
          </p:cNvPr>
          <p:cNvSpPr txBox="1">
            <a:spLocks/>
          </p:cNvSpPr>
          <p:nvPr/>
        </p:nvSpPr>
        <p:spPr>
          <a:xfrm>
            <a:off x="653166" y="1308805"/>
            <a:ext cx="8012466" cy="4762385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buClr>
                <a:srgbClr val="FF0000"/>
              </a:buClr>
              <a:buFont typeface="Arial" panose="020B0604020202020204" pitchFamily="34" charset="0"/>
              <a:buChar char="•"/>
              <a:defRPr/>
            </a:pPr>
            <a:r>
              <a:rPr lang="en-GB" altLang="en-US" sz="2400" dirty="0">
                <a:solidFill>
                  <a:srgbClr val="FF0000"/>
                </a:solidFill>
                <a:latin typeface="NBS Light"/>
                <a:ea typeface="ＭＳ Ｐゴシック" panose="020B0600070205080204" pitchFamily="34" charset="-128"/>
                <a:cs typeface="NBS Light"/>
              </a:rPr>
              <a:t>Installing RSA 9.6.1 with </a:t>
            </a:r>
            <a:r>
              <a:rPr lang="en-GB" altLang="en-US" sz="2400" dirty="0" err="1">
                <a:solidFill>
                  <a:srgbClr val="FF0000"/>
                </a:solidFill>
                <a:latin typeface="NBS Light"/>
                <a:ea typeface="ＭＳ Ｐゴシック" panose="020B0600070205080204" pitchFamily="34" charset="-128"/>
                <a:cs typeface="NBS Light"/>
              </a:rPr>
              <a:t>RTC</a:t>
            </a:r>
            <a:r>
              <a:rPr lang="en-GB" altLang="en-US" sz="2400" dirty="0">
                <a:solidFill>
                  <a:srgbClr val="FF0000"/>
                </a:solidFill>
                <a:latin typeface="NBS Light"/>
                <a:ea typeface="ＭＳ Ｐゴシック" panose="020B0600070205080204" pitchFamily="34" charset="-128"/>
                <a:cs typeface="NBS Light"/>
              </a:rPr>
              <a:t> 4.0.7 client</a:t>
            </a:r>
            <a:r>
              <a:rPr lang="en-GB" altLang="en-US" sz="2400" dirty="0">
                <a:latin typeface="NBS Light"/>
                <a:ea typeface="ＭＳ Ｐゴシック" panose="020B0600070205080204" pitchFamily="34" charset="-128"/>
                <a:cs typeface="NBS Light"/>
              </a:rPr>
              <a:t>:</a:t>
            </a:r>
          </a:p>
          <a:p>
            <a:pPr lvl="1">
              <a:lnSpc>
                <a:spcPct val="90000"/>
              </a:lnSpc>
              <a:buClr>
                <a:srgbClr val="FF0000"/>
              </a:buClr>
              <a:buFont typeface="Arial" panose="020B0604020202020204" pitchFamily="34" charset="0"/>
              <a:buChar char="•"/>
              <a:defRPr/>
            </a:pPr>
            <a:r>
              <a:rPr lang="en-GB" altLang="en-US" sz="2000" dirty="0">
                <a:latin typeface="NBS Light"/>
                <a:ea typeface="ＭＳ Ｐゴシック" panose="020B0600070205080204" pitchFamily="34" charset="-128"/>
                <a:cs typeface="NBS Light"/>
              </a:rPr>
              <a:t>\\Dvmsdnw01\nemdc\Software\Installers - RSA\RSA Tooling Installation Guides\Installing </a:t>
            </a:r>
            <a:r>
              <a:rPr lang="en-GB" altLang="en-US" sz="2000" dirty="0" err="1">
                <a:latin typeface="NBS Light"/>
                <a:ea typeface="ＭＳ Ｐゴシック" panose="020B0600070205080204" pitchFamily="34" charset="-128"/>
                <a:cs typeface="NBS Light"/>
              </a:rPr>
              <a:t>RSAD</a:t>
            </a:r>
            <a:r>
              <a:rPr lang="en-GB" altLang="en-US" sz="2000" dirty="0">
                <a:latin typeface="NBS Light"/>
                <a:ea typeface="ＭＳ Ｐゴシック" panose="020B0600070205080204" pitchFamily="34" charset="-128"/>
                <a:cs typeface="NBS Light"/>
              </a:rPr>
              <a:t> 961 With </a:t>
            </a:r>
            <a:r>
              <a:rPr lang="en-GB" altLang="en-US" sz="2000" dirty="0" err="1">
                <a:latin typeface="NBS Light"/>
                <a:ea typeface="ＭＳ Ｐゴシック" panose="020B0600070205080204" pitchFamily="34" charset="-128"/>
                <a:cs typeface="NBS Light"/>
              </a:rPr>
              <a:t>RTC</a:t>
            </a:r>
            <a:r>
              <a:rPr lang="en-GB" altLang="en-US" sz="2000" dirty="0">
                <a:latin typeface="NBS Light"/>
                <a:ea typeface="ＭＳ Ｐゴシック" panose="020B0600070205080204" pitchFamily="34" charset="-128"/>
                <a:cs typeface="NBS Light"/>
              </a:rPr>
              <a:t> 407.docx</a:t>
            </a:r>
          </a:p>
          <a:p>
            <a:pPr>
              <a:lnSpc>
                <a:spcPct val="90000"/>
              </a:lnSpc>
              <a:buClr>
                <a:srgbClr val="FF0000"/>
              </a:buClr>
              <a:buFont typeface="Arial" panose="020B0604020202020204" pitchFamily="34" charset="0"/>
              <a:buChar char="•"/>
              <a:defRPr/>
            </a:pPr>
            <a:r>
              <a:rPr lang="en-GB" altLang="en-US" sz="2400" dirty="0">
                <a:solidFill>
                  <a:srgbClr val="FF0000"/>
                </a:solidFill>
                <a:latin typeface="NBS Light"/>
                <a:ea typeface="ＭＳ Ｐゴシック" panose="020B0600070205080204" pitchFamily="34" charset="-128"/>
                <a:cs typeface="NBS Light"/>
              </a:rPr>
              <a:t>Configuring RSA for browsing IFW 8.9.1 (plenty of examples)</a:t>
            </a:r>
          </a:p>
          <a:p>
            <a:pPr lvl="1">
              <a:lnSpc>
                <a:spcPct val="90000"/>
              </a:lnSpc>
              <a:buClr>
                <a:srgbClr val="FF0000"/>
              </a:buClr>
              <a:buFont typeface="Arial" panose="020B0604020202020204" pitchFamily="34" charset="0"/>
              <a:buChar char="•"/>
              <a:defRPr/>
            </a:pPr>
            <a:r>
              <a:rPr lang="en-GB" altLang="en-US" sz="2000" dirty="0">
                <a:latin typeface="NBS Light"/>
                <a:ea typeface="ＭＳ Ｐゴシック" panose="020B0600070205080204" pitchFamily="34" charset="-128"/>
                <a:cs typeface="NBS Light"/>
              </a:rPr>
              <a:t>\\Dvmsdnw01\nemdc\Software\Installers - RSA\RSA Tooling Installation Guides\Installation Guide - IFW 8.9.1 for RSA 9.6.1.docx</a:t>
            </a:r>
          </a:p>
          <a:p>
            <a:pPr>
              <a:lnSpc>
                <a:spcPct val="90000"/>
              </a:lnSpc>
              <a:buClr>
                <a:srgbClr val="FF0000"/>
              </a:buClr>
              <a:buFont typeface="Arial" panose="020B0604020202020204" pitchFamily="34" charset="0"/>
              <a:buChar char="•"/>
              <a:defRPr/>
            </a:pPr>
            <a:endParaRPr lang="en-GB" altLang="en-US" sz="2400" dirty="0">
              <a:latin typeface="NBS Light"/>
              <a:ea typeface="ＭＳ Ｐゴシック" panose="020B0600070205080204" pitchFamily="34" charset="-128"/>
              <a:cs typeface="NBS Light"/>
            </a:endParaRPr>
          </a:p>
          <a:p>
            <a:pPr>
              <a:lnSpc>
                <a:spcPct val="70000"/>
              </a:lnSpc>
              <a:buClr>
                <a:srgbClr val="FF0000"/>
              </a:buClr>
              <a:buFont typeface="Arial" panose="020B0604020202020204" pitchFamily="34" charset="0"/>
              <a:buChar char="•"/>
              <a:defRPr/>
            </a:pPr>
            <a:endParaRPr lang="en-GB" altLang="en-US" sz="2400" dirty="0">
              <a:latin typeface="NBS Light"/>
              <a:ea typeface="ＭＳ Ｐゴシック" panose="020B0600070205080204" pitchFamily="34" charset="-128"/>
              <a:cs typeface="NBS Light"/>
            </a:endParaRPr>
          </a:p>
          <a:p>
            <a:pPr>
              <a:lnSpc>
                <a:spcPct val="70000"/>
              </a:lnSpc>
              <a:buClr>
                <a:srgbClr val="FF0000"/>
              </a:buClr>
              <a:buFont typeface="Arial" panose="020B0604020202020204" pitchFamily="34" charset="0"/>
              <a:buChar char="•"/>
              <a:defRPr/>
            </a:pPr>
            <a:endParaRPr lang="en-GB" altLang="en-US" sz="2400" dirty="0">
              <a:latin typeface="NBS Light"/>
              <a:ea typeface="ＭＳ Ｐゴシック" panose="020B0600070205080204" pitchFamily="34" charset="-128"/>
              <a:cs typeface="NBS Light"/>
            </a:endParaRPr>
          </a:p>
          <a:p>
            <a:pPr>
              <a:lnSpc>
                <a:spcPct val="70000"/>
              </a:lnSpc>
              <a:buClr>
                <a:srgbClr val="FF0000"/>
              </a:buClr>
              <a:buFont typeface="Arial" panose="020B0604020202020204" pitchFamily="34" charset="0"/>
              <a:buChar char="•"/>
              <a:defRPr/>
            </a:pPr>
            <a:endParaRPr lang="en-GB" altLang="en-US" sz="2400" dirty="0">
              <a:latin typeface="NBS Light"/>
              <a:ea typeface="ＭＳ Ｐゴシック" panose="020B0600070205080204" pitchFamily="34" charset="-128"/>
              <a:cs typeface="NBS Light"/>
            </a:endParaRPr>
          </a:p>
          <a:p>
            <a:pPr>
              <a:lnSpc>
                <a:spcPct val="70000"/>
              </a:lnSpc>
              <a:buClr>
                <a:srgbClr val="FF0000"/>
              </a:buClr>
              <a:buFont typeface="Arial" panose="020B0604020202020204" pitchFamily="34" charset="0"/>
              <a:buChar char="•"/>
              <a:defRPr/>
            </a:pPr>
            <a:endParaRPr lang="en-GB" altLang="en-US" sz="2400" dirty="0">
              <a:latin typeface="NBS Light"/>
              <a:ea typeface="ＭＳ Ｐゴシック" panose="020B0600070205080204" pitchFamily="34" charset="-128"/>
              <a:cs typeface="NBS Light"/>
            </a:endParaRPr>
          </a:p>
        </p:txBody>
      </p:sp>
    </p:spTree>
    <p:extLst>
      <p:ext uri="{BB962C8B-B14F-4D97-AF65-F5344CB8AC3E}">
        <p14:creationId xmlns:p14="http://schemas.microsoft.com/office/powerpoint/2010/main" val="31726283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629181" y="623466"/>
            <a:ext cx="5763152" cy="45180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80000"/>
              </a:lnSpc>
              <a:defRPr/>
            </a:pPr>
            <a:r>
              <a:rPr lang="it-IT" altLang="en-US" sz="3200" b="1" dirty="0">
                <a:solidFill>
                  <a:srgbClr val="004A8F"/>
                </a:solidFill>
                <a:latin typeface="NBS Medium"/>
                <a:ea typeface="ＭＳ Ｐゴシック" panose="020B0600070205080204" pitchFamily="34" charset="-128"/>
                <a:cs typeface="NBS Medium"/>
              </a:rPr>
              <a:t>HTTP Request Header</a:t>
            </a:r>
            <a:endParaRPr lang="en-GB" altLang="en-US" sz="3200" b="1" dirty="0">
              <a:solidFill>
                <a:srgbClr val="004A8F"/>
              </a:solidFill>
              <a:latin typeface="NBS Medium"/>
              <a:ea typeface="ＭＳ Ｐゴシック" panose="020B0600070205080204" pitchFamily="34" charset="-128"/>
              <a:cs typeface="NBS Medium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2224E2-4421-4917-90A7-B670A72780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886" y="1075267"/>
            <a:ext cx="3228159" cy="52556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3D3C34A-93CA-4B3C-AE6C-208B831B7B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4543" y="1080572"/>
            <a:ext cx="3511200" cy="19107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244F472-36A8-4B06-9C63-DBB0912C8A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2433" y="2991317"/>
            <a:ext cx="5059345" cy="3522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5233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629181" y="623466"/>
            <a:ext cx="5763152" cy="45180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80000"/>
              </a:lnSpc>
              <a:defRPr/>
            </a:pPr>
            <a:r>
              <a:rPr lang="it-IT" altLang="en-US" sz="3200" b="1" dirty="0">
                <a:solidFill>
                  <a:srgbClr val="004A8F"/>
                </a:solidFill>
                <a:latin typeface="NBS Medium"/>
                <a:ea typeface="ＭＳ Ｐゴシック" panose="020B0600070205080204" pitchFamily="34" charset="-128"/>
                <a:cs typeface="NBS Medium"/>
              </a:rPr>
              <a:t>HTTP Response Header</a:t>
            </a:r>
            <a:endParaRPr lang="en-GB" altLang="en-US" sz="3200" b="1" dirty="0">
              <a:solidFill>
                <a:srgbClr val="004A8F"/>
              </a:solidFill>
              <a:latin typeface="NBS Medium"/>
              <a:ea typeface="ＭＳ Ｐゴシック" panose="020B0600070205080204" pitchFamily="34" charset="-128"/>
              <a:cs typeface="NBS Medium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E7D10D-61B9-4C42-89B8-D211CACA01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558" y="1080572"/>
            <a:ext cx="3546308" cy="525031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E19A441-804A-46F3-BC32-01FEC0FD29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2866" y="2527118"/>
            <a:ext cx="4836665" cy="194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2672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629181" y="623466"/>
            <a:ext cx="6328968" cy="45180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80000"/>
              </a:lnSpc>
              <a:defRPr/>
            </a:pPr>
            <a:r>
              <a:rPr lang="it-IT" altLang="en-US" sz="3200" b="1" dirty="0">
                <a:solidFill>
                  <a:srgbClr val="004A8F"/>
                </a:solidFill>
                <a:latin typeface="NBS Medium"/>
                <a:ea typeface="ＭＳ Ｐゴシック" panose="020B0600070205080204" pitchFamily="34" charset="-128"/>
                <a:cs typeface="NBS Medium"/>
              </a:rPr>
              <a:t>HTTP Response Header </a:t>
            </a:r>
            <a:r>
              <a:rPr lang="it-IT" altLang="en-US" sz="2800" b="1" dirty="0">
                <a:solidFill>
                  <a:srgbClr val="004A8F"/>
                </a:solidFill>
                <a:latin typeface="NBS Medium"/>
                <a:ea typeface="ＭＳ Ｐゴシック" panose="020B0600070205080204" pitchFamily="34" charset="-128"/>
                <a:cs typeface="NBS Medium"/>
              </a:rPr>
              <a:t>(Cont’d)</a:t>
            </a:r>
            <a:endParaRPr lang="en-GB" altLang="en-US" sz="3200" b="1" dirty="0">
              <a:solidFill>
                <a:srgbClr val="004A8F"/>
              </a:solidFill>
              <a:latin typeface="NBS Medium"/>
              <a:ea typeface="ＭＳ Ｐゴシック" panose="020B0600070205080204" pitchFamily="34" charset="-128"/>
              <a:cs typeface="NBS Medium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8EE65C-3E4F-4E9A-8574-2A65033DD1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855" y="1080572"/>
            <a:ext cx="2956654" cy="52503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4B2FF74-3E09-43F7-A271-107D3D4B68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8509" y="1968131"/>
            <a:ext cx="5394897" cy="3611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7063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629181" y="623466"/>
            <a:ext cx="5763152" cy="45180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80000"/>
              </a:lnSpc>
              <a:defRPr/>
            </a:pPr>
            <a:r>
              <a:rPr lang="en-GB" altLang="en-US" sz="3200" b="1" dirty="0">
                <a:solidFill>
                  <a:srgbClr val="004A8F"/>
                </a:solidFill>
                <a:latin typeface="NBS Medium"/>
                <a:ea typeface="ＭＳ Ｐゴシック" panose="020B0600070205080204" pitchFamily="34" charset="-128"/>
                <a:cs typeface="NBS Medium"/>
              </a:rPr>
              <a:t>OpenAPI 2.0 vs 3.0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741" y="1075267"/>
            <a:ext cx="7057080" cy="4937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4583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629181" y="623466"/>
            <a:ext cx="5763152" cy="45180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80000"/>
              </a:lnSpc>
              <a:defRPr/>
            </a:pPr>
            <a:r>
              <a:rPr lang="en-GB" altLang="en-US" sz="3200" b="1" dirty="0">
                <a:solidFill>
                  <a:srgbClr val="004A8F"/>
                </a:solidFill>
                <a:latin typeface="NBS Medium"/>
                <a:ea typeface="ＭＳ Ｐゴシック" panose="020B0600070205080204" pitchFamily="34" charset="-128"/>
                <a:cs typeface="NBS Medium"/>
              </a:rPr>
              <a:t>OpenAPI 3.0.0 (What’s new)</a:t>
            </a: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653166" y="1308805"/>
            <a:ext cx="8012466" cy="4853455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200" dirty="0"/>
              <a:t>Structure rearranged for easier and extended </a:t>
            </a:r>
            <a:r>
              <a:rPr lang="en-GB" sz="2200" b="1" dirty="0">
                <a:solidFill>
                  <a:srgbClr val="C00000"/>
                </a:solidFill>
              </a:rPr>
              <a:t>reusability</a:t>
            </a:r>
            <a:r>
              <a:rPr lang="en-GB" sz="2200" dirty="0"/>
              <a:t>.</a:t>
            </a:r>
          </a:p>
          <a:p>
            <a:r>
              <a:rPr lang="en-GB" sz="2200" dirty="0"/>
              <a:t>Extended JSON Schema support to include `</a:t>
            </a:r>
            <a:r>
              <a:rPr lang="en-GB" sz="2200" b="1" dirty="0" err="1">
                <a:solidFill>
                  <a:srgbClr val="C00000"/>
                </a:solidFill>
              </a:rPr>
              <a:t>oneOf</a:t>
            </a:r>
            <a:r>
              <a:rPr lang="en-GB" sz="2200" dirty="0"/>
              <a:t>`, `</a:t>
            </a:r>
            <a:r>
              <a:rPr lang="en-GB" sz="2200" b="1" dirty="0" err="1">
                <a:solidFill>
                  <a:srgbClr val="C00000"/>
                </a:solidFill>
              </a:rPr>
              <a:t>anyOf</a:t>
            </a:r>
            <a:r>
              <a:rPr lang="en-GB" sz="2200" dirty="0"/>
              <a:t>` and `</a:t>
            </a:r>
            <a:r>
              <a:rPr lang="en-GB" sz="2200" b="1" dirty="0">
                <a:solidFill>
                  <a:srgbClr val="C00000"/>
                </a:solidFill>
              </a:rPr>
              <a:t>not</a:t>
            </a:r>
            <a:r>
              <a:rPr lang="en-GB" sz="2200" dirty="0"/>
              <a:t>`.</a:t>
            </a:r>
          </a:p>
          <a:p>
            <a:r>
              <a:rPr lang="en-GB" sz="2200"/>
              <a:t>Allowed </a:t>
            </a:r>
            <a:r>
              <a:rPr lang="en-GB" sz="2200" dirty="0"/>
              <a:t>the </a:t>
            </a:r>
            <a:r>
              <a:rPr lang="en-GB" sz="2200" b="1" dirty="0">
                <a:solidFill>
                  <a:srgbClr val="C00000"/>
                </a:solidFill>
              </a:rPr>
              <a:t>use of schema in parameters</a:t>
            </a:r>
            <a:r>
              <a:rPr lang="en-GB" sz="2200" dirty="0"/>
              <a:t>.</a:t>
            </a:r>
          </a:p>
          <a:p>
            <a:r>
              <a:rPr lang="en-GB" sz="2200" dirty="0"/>
              <a:t>Added support for </a:t>
            </a:r>
            <a:r>
              <a:rPr lang="en-GB" sz="2200" b="1" dirty="0">
                <a:solidFill>
                  <a:srgbClr val="C00000"/>
                </a:solidFill>
              </a:rPr>
              <a:t>Cookie</a:t>
            </a:r>
            <a:r>
              <a:rPr lang="en-GB" sz="2200" dirty="0"/>
              <a:t> </a:t>
            </a:r>
            <a:r>
              <a:rPr lang="en-GB" sz="2200" b="1" dirty="0">
                <a:solidFill>
                  <a:srgbClr val="C00000"/>
                </a:solidFill>
              </a:rPr>
              <a:t>parameters</a:t>
            </a:r>
            <a:r>
              <a:rPr lang="en-GB" sz="2200" dirty="0"/>
              <a:t> and eliminated </a:t>
            </a:r>
            <a:r>
              <a:rPr lang="en-GB" sz="2200" dirty="0" err="1"/>
              <a:t>dataForm</a:t>
            </a:r>
            <a:r>
              <a:rPr lang="en-GB" sz="2200" dirty="0"/>
              <a:t>.</a:t>
            </a:r>
          </a:p>
          <a:p>
            <a:r>
              <a:rPr lang="en-GB" sz="2200" b="1" dirty="0">
                <a:solidFill>
                  <a:srgbClr val="C00000"/>
                </a:solidFill>
              </a:rPr>
              <a:t>Body parameters</a:t>
            </a:r>
            <a:r>
              <a:rPr lang="en-GB" sz="2200" dirty="0"/>
              <a:t> were extracted to their own entity.</a:t>
            </a:r>
          </a:p>
          <a:p>
            <a:r>
              <a:rPr lang="en-GB" sz="2200" dirty="0"/>
              <a:t>Added support for </a:t>
            </a:r>
            <a:r>
              <a:rPr lang="en-GB" sz="2200" b="1" dirty="0">
                <a:solidFill>
                  <a:srgbClr val="C00000"/>
                </a:solidFill>
              </a:rPr>
              <a:t>content type negotiation</a:t>
            </a:r>
            <a:r>
              <a:rPr lang="en-GB" sz="2200" dirty="0"/>
              <a:t>.</a:t>
            </a:r>
          </a:p>
          <a:p>
            <a:r>
              <a:rPr lang="en-GB" sz="2200" dirty="0"/>
              <a:t>Introduced a new format to allow </a:t>
            </a:r>
            <a:r>
              <a:rPr lang="en-GB" sz="2200" b="1" dirty="0">
                <a:solidFill>
                  <a:srgbClr val="C00000"/>
                </a:solidFill>
              </a:rPr>
              <a:t>static linking between responses and future requests</a:t>
            </a:r>
            <a:r>
              <a:rPr lang="en-GB" sz="2200" dirty="0"/>
              <a:t>.</a:t>
            </a:r>
          </a:p>
          <a:p>
            <a:r>
              <a:rPr lang="en-GB" sz="2200" b="1" dirty="0">
                <a:solidFill>
                  <a:srgbClr val="C00000"/>
                </a:solidFill>
              </a:rPr>
              <a:t>Simplified and enhanced security</a:t>
            </a:r>
            <a:r>
              <a:rPr lang="en-GB" sz="2200" dirty="0"/>
              <a:t> definitions of APIs.</a:t>
            </a:r>
          </a:p>
          <a:p>
            <a:r>
              <a:rPr lang="en-GB" sz="2200" dirty="0"/>
              <a:t>Added a </a:t>
            </a:r>
            <a:r>
              <a:rPr lang="en-GB" sz="2200" b="1" dirty="0" err="1">
                <a:solidFill>
                  <a:srgbClr val="C00000"/>
                </a:solidFill>
              </a:rPr>
              <a:t>callback</a:t>
            </a:r>
            <a:r>
              <a:rPr lang="en-GB" sz="2200" b="1" dirty="0">
                <a:solidFill>
                  <a:srgbClr val="C00000"/>
                </a:solidFill>
              </a:rPr>
              <a:t> mechanism </a:t>
            </a:r>
            <a:r>
              <a:rPr lang="en-GB" sz="2200" dirty="0"/>
              <a:t>to describe </a:t>
            </a:r>
            <a:r>
              <a:rPr lang="en-GB" sz="2200" dirty="0" err="1"/>
              <a:t>WebHooks</a:t>
            </a:r>
            <a:r>
              <a:rPr lang="en-GB" sz="2200" dirty="0"/>
              <a:t>.</a:t>
            </a:r>
          </a:p>
          <a:p>
            <a:pPr lvl="0" fontAlgn="base">
              <a:buClr>
                <a:schemeClr val="tx2"/>
              </a:buClr>
            </a:pPr>
            <a:endParaRPr lang="en-GB" sz="2200" dirty="0"/>
          </a:p>
          <a:p>
            <a:pPr>
              <a:lnSpc>
                <a:spcPct val="90000"/>
              </a:lnSpc>
              <a:buClr>
                <a:schemeClr val="tx2"/>
              </a:buClr>
              <a:defRPr/>
            </a:pPr>
            <a:endParaRPr lang="en-GB" altLang="en-US" sz="2200" dirty="0">
              <a:latin typeface="NBS Light"/>
              <a:ea typeface="ＭＳ Ｐゴシック" panose="020B0600070205080204" pitchFamily="34" charset="-128"/>
              <a:cs typeface="NBS Light"/>
            </a:endParaRPr>
          </a:p>
          <a:p>
            <a:pPr>
              <a:lnSpc>
                <a:spcPct val="90000"/>
              </a:lnSpc>
              <a:buClr>
                <a:schemeClr val="tx2"/>
              </a:buClr>
              <a:defRPr/>
            </a:pPr>
            <a:endParaRPr lang="en-GB" altLang="en-US" sz="2200" dirty="0">
              <a:latin typeface="NBS Light"/>
              <a:ea typeface="ＭＳ Ｐゴシック" panose="020B0600070205080204" pitchFamily="34" charset="-128"/>
              <a:cs typeface="NBS Light"/>
            </a:endParaRPr>
          </a:p>
          <a:p>
            <a:pPr>
              <a:lnSpc>
                <a:spcPct val="90000"/>
              </a:lnSpc>
              <a:buClr>
                <a:schemeClr val="tx2"/>
              </a:buClr>
              <a:defRPr/>
            </a:pPr>
            <a:endParaRPr lang="en-GB" altLang="en-US" sz="2200" dirty="0">
              <a:latin typeface="NBS Light"/>
              <a:ea typeface="ＭＳ Ｐゴシック" panose="020B0600070205080204" pitchFamily="34" charset="-128"/>
              <a:cs typeface="NBS Light"/>
            </a:endParaRPr>
          </a:p>
          <a:p>
            <a:pPr>
              <a:lnSpc>
                <a:spcPct val="90000"/>
              </a:lnSpc>
              <a:buClr>
                <a:schemeClr val="tx2"/>
              </a:buClr>
              <a:defRPr/>
            </a:pPr>
            <a:endParaRPr lang="en-GB" altLang="en-US" sz="2200" dirty="0">
              <a:latin typeface="NBS Light"/>
              <a:ea typeface="ＭＳ Ｐゴシック" panose="020B0600070205080204" pitchFamily="34" charset="-128"/>
              <a:cs typeface="NBS Light"/>
            </a:endParaRPr>
          </a:p>
          <a:p>
            <a:pPr>
              <a:lnSpc>
                <a:spcPct val="70000"/>
              </a:lnSpc>
              <a:buClr>
                <a:schemeClr val="tx2"/>
              </a:buClr>
              <a:defRPr/>
            </a:pPr>
            <a:endParaRPr lang="en-GB" altLang="en-US" sz="2200" dirty="0">
              <a:latin typeface="NBS Light"/>
              <a:ea typeface="ＭＳ Ｐゴシック" panose="020B0600070205080204" pitchFamily="34" charset="-128"/>
              <a:cs typeface="NBS Light"/>
            </a:endParaRPr>
          </a:p>
          <a:p>
            <a:pPr>
              <a:lnSpc>
                <a:spcPct val="70000"/>
              </a:lnSpc>
              <a:buClr>
                <a:schemeClr val="tx2"/>
              </a:buClr>
              <a:defRPr/>
            </a:pPr>
            <a:endParaRPr lang="en-GB" altLang="en-US" sz="2200" dirty="0">
              <a:latin typeface="NBS Light"/>
              <a:ea typeface="ＭＳ Ｐゴシック" panose="020B0600070205080204" pitchFamily="34" charset="-128"/>
              <a:cs typeface="NBS Light"/>
            </a:endParaRPr>
          </a:p>
          <a:p>
            <a:pPr>
              <a:lnSpc>
                <a:spcPct val="70000"/>
              </a:lnSpc>
              <a:buClr>
                <a:schemeClr val="tx2"/>
              </a:buClr>
              <a:defRPr/>
            </a:pPr>
            <a:endParaRPr lang="en-GB" altLang="en-US" sz="2200" dirty="0">
              <a:latin typeface="NBS Light"/>
              <a:ea typeface="ＭＳ Ｐゴシック" panose="020B0600070205080204" pitchFamily="34" charset="-128"/>
              <a:cs typeface="NBS Light"/>
            </a:endParaRPr>
          </a:p>
          <a:p>
            <a:pPr>
              <a:lnSpc>
                <a:spcPct val="70000"/>
              </a:lnSpc>
              <a:buClr>
                <a:schemeClr val="tx2"/>
              </a:buClr>
              <a:defRPr/>
            </a:pPr>
            <a:endParaRPr lang="en-GB" altLang="en-US" sz="2200" dirty="0">
              <a:latin typeface="NBS Light"/>
              <a:ea typeface="ＭＳ Ｐゴシック" panose="020B0600070205080204" pitchFamily="34" charset="-128"/>
              <a:cs typeface="NBS Ligh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65518" y="6176963"/>
            <a:ext cx="46153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/>
              <a:t>https://www.openapis.org/blog/2017/01/24/a-new-year-a-new-specification</a:t>
            </a:r>
          </a:p>
        </p:txBody>
      </p:sp>
    </p:spTree>
    <p:extLst>
      <p:ext uri="{BB962C8B-B14F-4D97-AF65-F5344CB8AC3E}">
        <p14:creationId xmlns:p14="http://schemas.microsoft.com/office/powerpoint/2010/main" val="10790249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2"/>
          <p:cNvSpPr txBox="1">
            <a:spLocks/>
          </p:cNvSpPr>
          <p:nvPr/>
        </p:nvSpPr>
        <p:spPr>
          <a:xfrm>
            <a:off x="653166" y="1308806"/>
            <a:ext cx="8012466" cy="3788128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F0000"/>
              </a:buClr>
            </a:pPr>
            <a:r>
              <a:rPr lang="en-GB" sz="2800" dirty="0"/>
              <a:t>A resource can be represented in multiple formats, such as JSON, XML, YAML, etc.</a:t>
            </a:r>
          </a:p>
          <a:p>
            <a:pPr>
              <a:buClr>
                <a:srgbClr val="FF0000"/>
              </a:buClr>
            </a:pPr>
            <a:r>
              <a:rPr lang="en-GB" sz="2800" dirty="0"/>
              <a:t>In JSON, the representation would be:</a:t>
            </a:r>
            <a:endParaRPr lang="en-GB" sz="2400" dirty="0"/>
          </a:p>
          <a:p>
            <a:pPr>
              <a:buClr>
                <a:srgbClr val="FF0000"/>
              </a:buClr>
            </a:pPr>
            <a:endParaRPr lang="en-GB" sz="2400" dirty="0"/>
          </a:p>
          <a:p>
            <a:pPr>
              <a:buClr>
                <a:srgbClr val="FF0000"/>
              </a:buClr>
            </a:pPr>
            <a:endParaRPr lang="en-GB" sz="2400" dirty="0"/>
          </a:p>
          <a:p>
            <a:pPr>
              <a:buClr>
                <a:srgbClr val="FF0000"/>
              </a:buClr>
            </a:pPr>
            <a:endParaRPr lang="en-GB" sz="2800" dirty="0"/>
          </a:p>
          <a:p>
            <a:pPr>
              <a:buClr>
                <a:srgbClr val="FF0000"/>
              </a:buClr>
            </a:pPr>
            <a:r>
              <a:rPr lang="en-GB" sz="2800" dirty="0"/>
              <a:t>In XML, the representation would be the following:</a:t>
            </a:r>
          </a:p>
          <a:p>
            <a:pPr>
              <a:lnSpc>
                <a:spcPct val="90000"/>
              </a:lnSpc>
              <a:buClr>
                <a:srgbClr val="FF0000"/>
              </a:buClr>
              <a:defRPr/>
            </a:pPr>
            <a:endParaRPr lang="en-GB" altLang="en-US" sz="2800" dirty="0">
              <a:latin typeface="NBS Light"/>
              <a:ea typeface="ＭＳ Ｐゴシック" panose="020B0600070205080204" pitchFamily="34" charset="-128"/>
              <a:cs typeface="NBS Light"/>
            </a:endParaRPr>
          </a:p>
          <a:p>
            <a:pPr>
              <a:lnSpc>
                <a:spcPct val="90000"/>
              </a:lnSpc>
              <a:buClr>
                <a:srgbClr val="FF0000"/>
              </a:buClr>
              <a:defRPr/>
            </a:pPr>
            <a:endParaRPr lang="en-GB" altLang="en-US" sz="2400" dirty="0">
              <a:latin typeface="NBS Light"/>
              <a:ea typeface="ＭＳ Ｐゴシック" panose="020B0600070205080204" pitchFamily="34" charset="-128"/>
              <a:cs typeface="NBS Light"/>
            </a:endParaRPr>
          </a:p>
          <a:p>
            <a:pPr>
              <a:lnSpc>
                <a:spcPct val="90000"/>
              </a:lnSpc>
              <a:buClr>
                <a:srgbClr val="FF0000"/>
              </a:buClr>
              <a:defRPr/>
            </a:pPr>
            <a:endParaRPr lang="en-GB" altLang="en-US" sz="2400" dirty="0">
              <a:latin typeface="NBS Light"/>
              <a:ea typeface="ＭＳ Ｐゴシック" panose="020B0600070205080204" pitchFamily="34" charset="-128"/>
              <a:cs typeface="NBS Light"/>
            </a:endParaRPr>
          </a:p>
          <a:p>
            <a:pPr>
              <a:lnSpc>
                <a:spcPct val="90000"/>
              </a:lnSpc>
              <a:buClr>
                <a:srgbClr val="FF0000"/>
              </a:buClr>
              <a:defRPr/>
            </a:pPr>
            <a:endParaRPr lang="en-GB" altLang="en-US" sz="2800" dirty="0">
              <a:latin typeface="NBS Light"/>
              <a:ea typeface="ＭＳ Ｐゴシック" panose="020B0600070205080204" pitchFamily="34" charset="-128"/>
              <a:cs typeface="NBS Light"/>
            </a:endParaRPr>
          </a:p>
          <a:p>
            <a:pPr>
              <a:lnSpc>
                <a:spcPct val="70000"/>
              </a:lnSpc>
              <a:buClr>
                <a:srgbClr val="FF0000"/>
              </a:buClr>
              <a:defRPr/>
            </a:pPr>
            <a:endParaRPr lang="en-GB" altLang="en-US" sz="2800" dirty="0">
              <a:latin typeface="NBS Light"/>
              <a:ea typeface="ＭＳ Ｐゴシック" panose="020B0600070205080204" pitchFamily="34" charset="-128"/>
              <a:cs typeface="NBS Light"/>
            </a:endParaRPr>
          </a:p>
          <a:p>
            <a:pPr>
              <a:lnSpc>
                <a:spcPct val="70000"/>
              </a:lnSpc>
              <a:buClr>
                <a:srgbClr val="FF0000"/>
              </a:buClr>
              <a:defRPr/>
            </a:pPr>
            <a:endParaRPr lang="en-GB" altLang="en-US" sz="2800" dirty="0">
              <a:latin typeface="NBS Light"/>
              <a:ea typeface="ＭＳ Ｐゴシック" panose="020B0600070205080204" pitchFamily="34" charset="-128"/>
              <a:cs typeface="NBS Light"/>
            </a:endParaRPr>
          </a:p>
          <a:p>
            <a:pPr>
              <a:lnSpc>
                <a:spcPct val="70000"/>
              </a:lnSpc>
              <a:buClr>
                <a:srgbClr val="FF0000"/>
              </a:buClr>
              <a:defRPr/>
            </a:pPr>
            <a:endParaRPr lang="en-GB" altLang="en-US" sz="2800" dirty="0">
              <a:latin typeface="NBS Light"/>
              <a:ea typeface="ＭＳ Ｐゴシック" panose="020B0600070205080204" pitchFamily="34" charset="-128"/>
              <a:cs typeface="NBS Light"/>
            </a:endParaRPr>
          </a:p>
          <a:p>
            <a:pPr>
              <a:lnSpc>
                <a:spcPct val="70000"/>
              </a:lnSpc>
              <a:buClr>
                <a:srgbClr val="FF0000"/>
              </a:buClr>
              <a:defRPr/>
            </a:pPr>
            <a:endParaRPr lang="en-GB" altLang="en-US" sz="2800" dirty="0">
              <a:latin typeface="NBS Light"/>
              <a:ea typeface="ＭＳ Ｐゴシック" panose="020B0600070205080204" pitchFamily="34" charset="-128"/>
              <a:cs typeface="NBS Light"/>
            </a:endParaRP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629181" y="623466"/>
            <a:ext cx="5763152" cy="45180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80000"/>
              </a:lnSpc>
              <a:defRPr/>
            </a:pPr>
            <a:r>
              <a:rPr lang="en-GB" altLang="en-US" sz="3200" b="1" dirty="0">
                <a:solidFill>
                  <a:srgbClr val="004A8F"/>
                </a:solidFill>
                <a:latin typeface="NBS Medium"/>
                <a:ea typeface="ＭＳ Ｐゴシック" panose="020B0600070205080204" pitchFamily="34" charset="-128"/>
                <a:cs typeface="NBS Medium"/>
              </a:rPr>
              <a:t>Resource Representation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65518" y="6176963"/>
            <a:ext cx="48574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/>
              <a:t>https://www.thoughtworks.com/insights/blog/rest-api-design-resource-modeling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379" y="2781882"/>
            <a:ext cx="3319367" cy="136604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379" y="4689154"/>
            <a:ext cx="3963358" cy="1380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6662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2"/>
          <p:cNvSpPr txBox="1">
            <a:spLocks/>
          </p:cNvSpPr>
          <p:nvPr/>
        </p:nvSpPr>
        <p:spPr>
          <a:xfrm>
            <a:off x="653166" y="1308806"/>
            <a:ext cx="8012466" cy="4294552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/>
              <a:t>A Swagger 2.0 file is made of 15 standardized sections, open to extensions. Only 3 of these sections are required (denoted below with </a:t>
            </a:r>
            <a:r>
              <a:rPr lang="en-US" sz="2800" b="1" dirty="0">
                <a:solidFill>
                  <a:srgbClr val="C00000"/>
                </a:solidFill>
              </a:rPr>
              <a:t>bold</a:t>
            </a:r>
            <a:r>
              <a:rPr lang="en-US" sz="2800" dirty="0"/>
              <a:t> face). These 15 sections fall into 5 main categories:</a:t>
            </a:r>
            <a:endParaRPr lang="en-GB" sz="2800" dirty="0"/>
          </a:p>
          <a:p>
            <a:pPr lvl="0" fontAlgn="base">
              <a:buClr>
                <a:schemeClr val="tx2"/>
              </a:buClr>
            </a:pPr>
            <a:r>
              <a:rPr lang="en-US" sz="2800" dirty="0"/>
              <a:t>A mandatory </a:t>
            </a:r>
            <a:r>
              <a:rPr lang="en-US" sz="2800" b="1" dirty="0"/>
              <a:t>header</a:t>
            </a:r>
            <a:r>
              <a:rPr lang="en-US" sz="2800" dirty="0"/>
              <a:t> section (</a:t>
            </a:r>
            <a:r>
              <a:rPr lang="en-US" sz="2800" b="1" dirty="0">
                <a:solidFill>
                  <a:srgbClr val="C00000"/>
                </a:solidFill>
              </a:rPr>
              <a:t>swagger</a:t>
            </a:r>
            <a:r>
              <a:rPr lang="en-US" sz="2800" dirty="0"/>
              <a:t>)</a:t>
            </a:r>
            <a:endParaRPr lang="en-GB" sz="2800" dirty="0"/>
          </a:p>
          <a:p>
            <a:pPr lvl="0" fontAlgn="base">
              <a:buClr>
                <a:schemeClr val="tx2"/>
              </a:buClr>
            </a:pPr>
            <a:r>
              <a:rPr lang="en-US" sz="2800" b="1" dirty="0"/>
              <a:t>Meta data</a:t>
            </a:r>
            <a:r>
              <a:rPr lang="en-US" sz="2800" dirty="0"/>
              <a:t> around the API being described (</a:t>
            </a:r>
            <a:r>
              <a:rPr lang="en-US" sz="2800" b="1" dirty="0">
                <a:solidFill>
                  <a:srgbClr val="C00000"/>
                </a:solidFill>
              </a:rPr>
              <a:t>info</a:t>
            </a:r>
            <a:r>
              <a:rPr lang="en-US" sz="2800" dirty="0"/>
              <a:t>, tags, </a:t>
            </a:r>
            <a:r>
              <a:rPr lang="en-US" sz="2800" dirty="0" err="1"/>
              <a:t>externalDocs</a:t>
            </a:r>
            <a:r>
              <a:rPr lang="en-US" sz="2800" dirty="0"/>
              <a:t>)</a:t>
            </a:r>
            <a:endParaRPr lang="en-GB" sz="2800" dirty="0"/>
          </a:p>
          <a:p>
            <a:pPr lvl="0" fontAlgn="base">
              <a:buClr>
                <a:schemeClr val="tx2"/>
              </a:buClr>
            </a:pPr>
            <a:r>
              <a:rPr lang="en-US" sz="2800" b="1" dirty="0"/>
              <a:t>Global configuration</a:t>
            </a:r>
            <a:r>
              <a:rPr lang="en-US" sz="2800" dirty="0"/>
              <a:t> (host, </a:t>
            </a:r>
            <a:r>
              <a:rPr lang="en-US" sz="2800" dirty="0" err="1"/>
              <a:t>basePath</a:t>
            </a:r>
            <a:r>
              <a:rPr lang="en-US" sz="2800" dirty="0"/>
              <a:t>, schemes)</a:t>
            </a:r>
            <a:endParaRPr lang="en-GB" sz="2800" dirty="0"/>
          </a:p>
          <a:p>
            <a:pPr lvl="0" fontAlgn="base">
              <a:buClr>
                <a:schemeClr val="tx2"/>
              </a:buClr>
            </a:pPr>
            <a:r>
              <a:rPr lang="en-US" sz="2800" dirty="0"/>
              <a:t>The </a:t>
            </a:r>
            <a:r>
              <a:rPr lang="en-US" sz="2800" b="1" dirty="0"/>
              <a:t>API description</a:t>
            </a:r>
            <a:r>
              <a:rPr lang="en-US" sz="2800" dirty="0"/>
              <a:t> (consumes, produces, </a:t>
            </a:r>
            <a:r>
              <a:rPr lang="en-US" sz="2800" b="1" dirty="0">
                <a:solidFill>
                  <a:srgbClr val="C00000"/>
                </a:solidFill>
              </a:rPr>
              <a:t>paths</a:t>
            </a:r>
            <a:r>
              <a:rPr lang="en-US" sz="2800" b="1" dirty="0"/>
              <a:t>,</a:t>
            </a:r>
            <a:r>
              <a:rPr lang="en-US" sz="2800" dirty="0"/>
              <a:t> definitions, parameters, responses)</a:t>
            </a:r>
            <a:endParaRPr lang="en-GB" sz="2800" dirty="0"/>
          </a:p>
          <a:p>
            <a:pPr lvl="0" fontAlgn="base">
              <a:buClr>
                <a:schemeClr val="tx2"/>
              </a:buClr>
            </a:pPr>
            <a:r>
              <a:rPr lang="en-US" sz="2800" b="1" dirty="0"/>
              <a:t>Security</a:t>
            </a:r>
            <a:r>
              <a:rPr lang="en-US" sz="2800" dirty="0"/>
              <a:t> related descriptions (</a:t>
            </a:r>
            <a:r>
              <a:rPr lang="en-US" sz="2800" dirty="0" err="1"/>
              <a:t>securityDefinitions</a:t>
            </a:r>
            <a:r>
              <a:rPr lang="en-US" sz="2800" dirty="0"/>
              <a:t>, security).</a:t>
            </a:r>
            <a:endParaRPr lang="en-GB" sz="2800" dirty="0"/>
          </a:p>
          <a:p>
            <a:pPr>
              <a:lnSpc>
                <a:spcPct val="90000"/>
              </a:lnSpc>
              <a:buClr>
                <a:schemeClr val="tx2"/>
              </a:buClr>
              <a:defRPr/>
            </a:pPr>
            <a:endParaRPr lang="en-GB" altLang="en-US" sz="2800" dirty="0">
              <a:latin typeface="NBS Light"/>
              <a:ea typeface="ＭＳ Ｐゴシック" panose="020B0600070205080204" pitchFamily="34" charset="-128"/>
              <a:cs typeface="NBS Light"/>
            </a:endParaRPr>
          </a:p>
          <a:p>
            <a:pPr>
              <a:lnSpc>
                <a:spcPct val="90000"/>
              </a:lnSpc>
              <a:buClr>
                <a:schemeClr val="tx2"/>
              </a:buClr>
              <a:defRPr/>
            </a:pPr>
            <a:endParaRPr lang="en-GB" altLang="en-US" sz="2400" dirty="0">
              <a:latin typeface="NBS Light"/>
              <a:ea typeface="ＭＳ Ｐゴシック" panose="020B0600070205080204" pitchFamily="34" charset="-128"/>
              <a:cs typeface="NBS Light"/>
            </a:endParaRPr>
          </a:p>
          <a:p>
            <a:pPr>
              <a:lnSpc>
                <a:spcPct val="90000"/>
              </a:lnSpc>
              <a:buClr>
                <a:schemeClr val="tx2"/>
              </a:buClr>
              <a:defRPr/>
            </a:pPr>
            <a:endParaRPr lang="en-GB" altLang="en-US" sz="2400" dirty="0">
              <a:latin typeface="NBS Light"/>
              <a:ea typeface="ＭＳ Ｐゴシック" panose="020B0600070205080204" pitchFamily="34" charset="-128"/>
              <a:cs typeface="NBS Light"/>
            </a:endParaRPr>
          </a:p>
          <a:p>
            <a:pPr>
              <a:lnSpc>
                <a:spcPct val="90000"/>
              </a:lnSpc>
              <a:buClr>
                <a:schemeClr val="tx2"/>
              </a:buClr>
              <a:defRPr/>
            </a:pPr>
            <a:endParaRPr lang="en-GB" altLang="en-US" sz="2800" dirty="0">
              <a:latin typeface="NBS Light"/>
              <a:ea typeface="ＭＳ Ｐゴシック" panose="020B0600070205080204" pitchFamily="34" charset="-128"/>
              <a:cs typeface="NBS Light"/>
            </a:endParaRPr>
          </a:p>
          <a:p>
            <a:pPr>
              <a:lnSpc>
                <a:spcPct val="70000"/>
              </a:lnSpc>
              <a:buClr>
                <a:schemeClr val="tx2"/>
              </a:buClr>
              <a:defRPr/>
            </a:pPr>
            <a:endParaRPr lang="en-GB" altLang="en-US" sz="2800" dirty="0">
              <a:latin typeface="NBS Light"/>
              <a:ea typeface="ＭＳ Ｐゴシック" panose="020B0600070205080204" pitchFamily="34" charset="-128"/>
              <a:cs typeface="NBS Light"/>
            </a:endParaRPr>
          </a:p>
          <a:p>
            <a:pPr>
              <a:lnSpc>
                <a:spcPct val="70000"/>
              </a:lnSpc>
              <a:buClr>
                <a:schemeClr val="tx2"/>
              </a:buClr>
              <a:defRPr/>
            </a:pPr>
            <a:endParaRPr lang="en-GB" altLang="en-US" sz="2800" dirty="0">
              <a:latin typeface="NBS Light"/>
              <a:ea typeface="ＭＳ Ｐゴシック" panose="020B0600070205080204" pitchFamily="34" charset="-128"/>
              <a:cs typeface="NBS Light"/>
            </a:endParaRPr>
          </a:p>
          <a:p>
            <a:pPr>
              <a:lnSpc>
                <a:spcPct val="70000"/>
              </a:lnSpc>
              <a:buClr>
                <a:schemeClr val="tx2"/>
              </a:buClr>
              <a:defRPr/>
            </a:pPr>
            <a:endParaRPr lang="en-GB" altLang="en-US" sz="2800" dirty="0">
              <a:latin typeface="NBS Light"/>
              <a:ea typeface="ＭＳ Ｐゴシック" panose="020B0600070205080204" pitchFamily="34" charset="-128"/>
              <a:cs typeface="NBS Light"/>
            </a:endParaRPr>
          </a:p>
          <a:p>
            <a:pPr>
              <a:lnSpc>
                <a:spcPct val="70000"/>
              </a:lnSpc>
              <a:buClr>
                <a:schemeClr val="tx2"/>
              </a:buClr>
              <a:defRPr/>
            </a:pPr>
            <a:endParaRPr lang="en-GB" altLang="en-US" sz="2800" dirty="0">
              <a:latin typeface="NBS Light"/>
              <a:ea typeface="ＭＳ Ｐゴシック" panose="020B0600070205080204" pitchFamily="34" charset="-128"/>
              <a:cs typeface="NBS Light"/>
            </a:endParaRP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629181" y="623466"/>
            <a:ext cx="5763152" cy="45180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80000"/>
              </a:lnSpc>
              <a:defRPr/>
            </a:pPr>
            <a:r>
              <a:rPr lang="en-GB" altLang="en-US" sz="3200" b="1" dirty="0">
                <a:solidFill>
                  <a:srgbClr val="004A8F"/>
                </a:solidFill>
                <a:latin typeface="NBS Medium"/>
                <a:ea typeface="ＭＳ Ｐゴシック" panose="020B0600070205080204" pitchFamily="34" charset="-128"/>
                <a:cs typeface="NBS Medium"/>
              </a:rPr>
              <a:t>OpenAPI 2.0</a:t>
            </a:r>
          </a:p>
        </p:txBody>
      </p:sp>
    </p:spTree>
    <p:extLst>
      <p:ext uri="{BB962C8B-B14F-4D97-AF65-F5344CB8AC3E}">
        <p14:creationId xmlns:p14="http://schemas.microsoft.com/office/powerpoint/2010/main" val="41184115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2"/>
          <p:cNvSpPr txBox="1">
            <a:spLocks/>
          </p:cNvSpPr>
          <p:nvPr/>
        </p:nvSpPr>
        <p:spPr>
          <a:xfrm>
            <a:off x="444137" y="1308806"/>
            <a:ext cx="8221495" cy="45903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vert="horz" lIns="0" tIns="0" rIns="0" bIns="0" rtlCol="0" anchor="t" anchorCtr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200" dirty="0">
                <a:solidFill>
                  <a:schemeClr val="tx2"/>
                </a:solidFill>
              </a:rPr>
              <a:t>https</a:t>
            </a:r>
            <a:r>
              <a:rPr lang="en-GB" sz="2200" dirty="0">
                <a:solidFill>
                  <a:schemeClr val="bg1"/>
                </a:solidFill>
              </a:rPr>
              <a:t>://</a:t>
            </a:r>
            <a:r>
              <a:rPr lang="en-GB" sz="2200" dirty="0">
                <a:solidFill>
                  <a:srgbClr val="00B0F0"/>
                </a:solidFill>
              </a:rPr>
              <a:t>&lt;server_name&gt;:&lt;port&gt;</a:t>
            </a:r>
            <a:r>
              <a:rPr lang="en-GB" sz="2200" dirty="0">
                <a:solidFill>
                  <a:srgbClr val="00B050"/>
                </a:solidFill>
              </a:rPr>
              <a:t>/&lt;service_name&gt;/</a:t>
            </a:r>
            <a:r>
              <a:rPr lang="en-GB" sz="2200" dirty="0">
                <a:solidFill>
                  <a:srgbClr val="FFC000"/>
                </a:solidFill>
              </a:rPr>
              <a:t>&lt;resource_name&gt;</a:t>
            </a:r>
          </a:p>
          <a:p>
            <a:pPr>
              <a:lnSpc>
                <a:spcPct val="90000"/>
              </a:lnSpc>
              <a:buClr>
                <a:schemeClr val="tx2"/>
              </a:buClr>
              <a:defRPr/>
            </a:pPr>
            <a:endParaRPr lang="en-GB" altLang="en-US" sz="2200" dirty="0">
              <a:latin typeface="NBS Light"/>
              <a:ea typeface="ＭＳ Ｐゴシック" panose="020B0600070205080204" pitchFamily="34" charset="-128"/>
              <a:cs typeface="NBS Light"/>
            </a:endParaRPr>
          </a:p>
          <a:p>
            <a:pPr>
              <a:lnSpc>
                <a:spcPct val="90000"/>
              </a:lnSpc>
              <a:buClr>
                <a:schemeClr val="tx2"/>
              </a:buClr>
              <a:defRPr/>
            </a:pPr>
            <a:endParaRPr lang="en-GB" altLang="en-US" sz="2200" dirty="0">
              <a:latin typeface="NBS Light"/>
              <a:ea typeface="ＭＳ Ｐゴシック" panose="020B0600070205080204" pitchFamily="34" charset="-128"/>
              <a:cs typeface="NBS Light"/>
            </a:endParaRPr>
          </a:p>
          <a:p>
            <a:pPr>
              <a:lnSpc>
                <a:spcPct val="90000"/>
              </a:lnSpc>
              <a:buClr>
                <a:schemeClr val="tx2"/>
              </a:buClr>
              <a:defRPr/>
            </a:pPr>
            <a:endParaRPr lang="en-GB" altLang="en-US" sz="2200" dirty="0">
              <a:latin typeface="NBS Light"/>
              <a:ea typeface="ＭＳ Ｐゴシック" panose="020B0600070205080204" pitchFamily="34" charset="-128"/>
              <a:cs typeface="NBS Light"/>
            </a:endParaRPr>
          </a:p>
          <a:p>
            <a:pPr>
              <a:lnSpc>
                <a:spcPct val="90000"/>
              </a:lnSpc>
              <a:buClr>
                <a:schemeClr val="tx2"/>
              </a:buClr>
              <a:defRPr/>
            </a:pPr>
            <a:endParaRPr lang="en-GB" altLang="en-US" sz="2200" dirty="0">
              <a:latin typeface="NBS Light"/>
              <a:ea typeface="ＭＳ Ｐゴシック" panose="020B0600070205080204" pitchFamily="34" charset="-128"/>
              <a:cs typeface="NBS Light"/>
            </a:endParaRPr>
          </a:p>
          <a:p>
            <a:pPr>
              <a:lnSpc>
                <a:spcPct val="70000"/>
              </a:lnSpc>
              <a:buClr>
                <a:schemeClr val="tx2"/>
              </a:buClr>
              <a:defRPr/>
            </a:pPr>
            <a:endParaRPr lang="en-GB" altLang="en-US" sz="2200" dirty="0">
              <a:latin typeface="NBS Light"/>
              <a:ea typeface="ＭＳ Ｐゴシック" panose="020B0600070205080204" pitchFamily="34" charset="-128"/>
              <a:cs typeface="NBS Light"/>
            </a:endParaRPr>
          </a:p>
          <a:p>
            <a:pPr>
              <a:lnSpc>
                <a:spcPct val="70000"/>
              </a:lnSpc>
              <a:buClr>
                <a:schemeClr val="tx2"/>
              </a:buClr>
              <a:defRPr/>
            </a:pPr>
            <a:endParaRPr lang="en-GB" altLang="en-US" sz="2200" dirty="0">
              <a:latin typeface="NBS Light"/>
              <a:ea typeface="ＭＳ Ｐゴシック" panose="020B0600070205080204" pitchFamily="34" charset="-128"/>
              <a:cs typeface="NBS Light"/>
            </a:endParaRPr>
          </a:p>
          <a:p>
            <a:pPr>
              <a:lnSpc>
                <a:spcPct val="70000"/>
              </a:lnSpc>
              <a:buClr>
                <a:schemeClr val="tx2"/>
              </a:buClr>
              <a:defRPr/>
            </a:pPr>
            <a:endParaRPr lang="en-GB" altLang="en-US" sz="2200" dirty="0">
              <a:latin typeface="NBS Light"/>
              <a:ea typeface="ＭＳ Ｐゴシック" panose="020B0600070205080204" pitchFamily="34" charset="-128"/>
              <a:cs typeface="NBS Light"/>
            </a:endParaRPr>
          </a:p>
          <a:p>
            <a:pPr>
              <a:lnSpc>
                <a:spcPct val="70000"/>
              </a:lnSpc>
              <a:buClr>
                <a:schemeClr val="tx2"/>
              </a:buClr>
              <a:defRPr/>
            </a:pPr>
            <a:endParaRPr lang="en-GB" altLang="en-US" sz="2200" dirty="0">
              <a:latin typeface="NBS Light"/>
              <a:ea typeface="ＭＳ Ｐゴシック" panose="020B0600070205080204" pitchFamily="34" charset="-128"/>
              <a:cs typeface="NBS Light"/>
            </a:endParaRP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629181" y="623466"/>
            <a:ext cx="6947276" cy="45180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80000"/>
              </a:lnSpc>
              <a:defRPr/>
            </a:pPr>
            <a:r>
              <a:rPr lang="en-GB" altLang="en-US" sz="3200" b="1" dirty="0">
                <a:solidFill>
                  <a:srgbClr val="004A8F"/>
                </a:solidFill>
                <a:latin typeface="NBS Medium"/>
                <a:ea typeface="ＭＳ Ｐゴシック" panose="020B0600070205080204" pitchFamily="34" charset="-128"/>
                <a:cs typeface="NBS Medium"/>
              </a:rPr>
              <a:t>A RESTful Service’s URI in Swagger Terms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ABC09DCF-7B72-401D-A9A4-77555A1C163F}"/>
              </a:ext>
            </a:extLst>
          </p:cNvPr>
          <p:cNvSpPr txBox="1">
            <a:spLocks/>
          </p:cNvSpPr>
          <p:nvPr/>
        </p:nvSpPr>
        <p:spPr>
          <a:xfrm>
            <a:off x="653166" y="1924594"/>
            <a:ext cx="8012466" cy="3678764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fontAlgn="base">
              <a:buClr>
                <a:schemeClr val="tx2"/>
              </a:buClr>
            </a:pPr>
            <a:r>
              <a:rPr lang="en-GB" sz="3600" dirty="0">
                <a:solidFill>
                  <a:schemeClr val="tx2"/>
                </a:solidFill>
              </a:rPr>
              <a:t>schemes</a:t>
            </a:r>
          </a:p>
          <a:p>
            <a:pPr lvl="0" fontAlgn="base">
              <a:buClr>
                <a:schemeClr val="tx2"/>
              </a:buClr>
            </a:pPr>
            <a:r>
              <a:rPr lang="en-GB" sz="3600" dirty="0">
                <a:solidFill>
                  <a:schemeClr val="bg2"/>
                </a:solidFill>
              </a:rPr>
              <a:t>host</a:t>
            </a:r>
          </a:p>
          <a:p>
            <a:pPr lvl="0" fontAlgn="base">
              <a:buClr>
                <a:schemeClr val="tx2"/>
              </a:buClr>
            </a:pPr>
            <a:r>
              <a:rPr lang="en-US" sz="3600" dirty="0" err="1">
                <a:solidFill>
                  <a:srgbClr val="00B050"/>
                </a:solidFill>
              </a:rPr>
              <a:t>basePath</a:t>
            </a:r>
            <a:endParaRPr lang="en-US" sz="3600" dirty="0">
              <a:solidFill>
                <a:srgbClr val="00B050"/>
              </a:solidFill>
            </a:endParaRPr>
          </a:p>
          <a:p>
            <a:pPr lvl="0" fontAlgn="base">
              <a:buClr>
                <a:schemeClr val="tx2"/>
              </a:buClr>
            </a:pPr>
            <a:r>
              <a:rPr lang="en-US" sz="3600" dirty="0">
                <a:solidFill>
                  <a:srgbClr val="FFC000"/>
                </a:solidFill>
              </a:rPr>
              <a:t>path</a:t>
            </a:r>
            <a:endParaRPr lang="en-GB" altLang="en-US" dirty="0">
              <a:latin typeface="NBS Light"/>
              <a:ea typeface="ＭＳ Ｐゴシック" panose="020B0600070205080204" pitchFamily="34" charset="-128"/>
              <a:cs typeface="NBS Light"/>
            </a:endParaRPr>
          </a:p>
          <a:p>
            <a:pPr>
              <a:lnSpc>
                <a:spcPct val="90000"/>
              </a:lnSpc>
              <a:buClr>
                <a:schemeClr val="tx2"/>
              </a:buClr>
              <a:defRPr/>
            </a:pPr>
            <a:endParaRPr lang="en-GB" altLang="en-US" dirty="0">
              <a:latin typeface="NBS Light"/>
              <a:ea typeface="ＭＳ Ｐゴシック" panose="020B0600070205080204" pitchFamily="34" charset="-128"/>
              <a:cs typeface="NBS Light"/>
            </a:endParaRPr>
          </a:p>
          <a:p>
            <a:pPr>
              <a:lnSpc>
                <a:spcPct val="90000"/>
              </a:lnSpc>
              <a:buClr>
                <a:schemeClr val="tx2"/>
              </a:buClr>
              <a:defRPr/>
            </a:pPr>
            <a:endParaRPr lang="en-GB" altLang="en-US" sz="3600" dirty="0">
              <a:latin typeface="NBS Light"/>
              <a:ea typeface="ＭＳ Ｐゴシック" panose="020B0600070205080204" pitchFamily="34" charset="-128"/>
              <a:cs typeface="NBS Light"/>
            </a:endParaRPr>
          </a:p>
          <a:p>
            <a:pPr>
              <a:lnSpc>
                <a:spcPct val="70000"/>
              </a:lnSpc>
              <a:buClr>
                <a:schemeClr val="tx2"/>
              </a:buClr>
              <a:defRPr/>
            </a:pPr>
            <a:endParaRPr lang="en-GB" altLang="en-US" sz="3600" dirty="0">
              <a:latin typeface="NBS Light"/>
              <a:ea typeface="ＭＳ Ｐゴシック" panose="020B0600070205080204" pitchFamily="34" charset="-128"/>
              <a:cs typeface="NBS Light"/>
            </a:endParaRPr>
          </a:p>
          <a:p>
            <a:pPr>
              <a:lnSpc>
                <a:spcPct val="70000"/>
              </a:lnSpc>
              <a:buClr>
                <a:schemeClr val="tx2"/>
              </a:buClr>
              <a:defRPr/>
            </a:pPr>
            <a:endParaRPr lang="en-GB" altLang="en-US" sz="3600" dirty="0">
              <a:latin typeface="NBS Light"/>
              <a:ea typeface="ＭＳ Ｐゴシック" panose="020B0600070205080204" pitchFamily="34" charset="-128"/>
              <a:cs typeface="NBS Light"/>
            </a:endParaRPr>
          </a:p>
          <a:p>
            <a:pPr>
              <a:lnSpc>
                <a:spcPct val="70000"/>
              </a:lnSpc>
              <a:buClr>
                <a:schemeClr val="tx2"/>
              </a:buClr>
              <a:defRPr/>
            </a:pPr>
            <a:endParaRPr lang="en-GB" altLang="en-US" sz="3600" dirty="0">
              <a:latin typeface="NBS Light"/>
              <a:ea typeface="ＭＳ Ｐゴシック" panose="020B0600070205080204" pitchFamily="34" charset="-128"/>
              <a:cs typeface="NBS Light"/>
            </a:endParaRPr>
          </a:p>
          <a:p>
            <a:pPr>
              <a:lnSpc>
                <a:spcPct val="70000"/>
              </a:lnSpc>
              <a:buClr>
                <a:schemeClr val="tx2"/>
              </a:buClr>
              <a:defRPr/>
            </a:pPr>
            <a:endParaRPr lang="en-GB" altLang="en-US" sz="3600" dirty="0">
              <a:latin typeface="NBS Light"/>
              <a:ea typeface="ＭＳ Ｐゴシック" panose="020B0600070205080204" pitchFamily="34" charset="-128"/>
              <a:cs typeface="NBS Light"/>
            </a:endParaRPr>
          </a:p>
        </p:txBody>
      </p:sp>
    </p:spTree>
    <p:extLst>
      <p:ext uri="{BB962C8B-B14F-4D97-AF65-F5344CB8AC3E}">
        <p14:creationId xmlns:p14="http://schemas.microsoft.com/office/powerpoint/2010/main" val="24978225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 txBox="1">
            <a:spLocks/>
          </p:cNvSpPr>
          <p:nvPr/>
        </p:nvSpPr>
        <p:spPr>
          <a:xfrm>
            <a:off x="612248" y="623466"/>
            <a:ext cx="5763152" cy="45180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80000"/>
              </a:lnSpc>
              <a:defRPr/>
            </a:pPr>
            <a:r>
              <a:rPr lang="en-GB" altLang="en-US" sz="3200" b="1" dirty="0">
                <a:solidFill>
                  <a:srgbClr val="004A8F"/>
                </a:solidFill>
                <a:latin typeface="NBS Medium"/>
                <a:ea typeface="ＭＳ Ｐゴシック" panose="020B0600070205080204" pitchFamily="34" charset="-128"/>
                <a:cs typeface="NBS Medium"/>
              </a:rPr>
              <a:t>Swagger Example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EF79A2-8384-40CA-9260-5640C7D5C1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343" y="1075267"/>
            <a:ext cx="6694851" cy="527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9750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 txBox="1">
            <a:spLocks/>
          </p:cNvSpPr>
          <p:nvPr/>
        </p:nvSpPr>
        <p:spPr>
          <a:xfrm>
            <a:off x="612247" y="623466"/>
            <a:ext cx="8044073" cy="45180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80000"/>
              </a:lnSpc>
              <a:defRPr/>
            </a:pPr>
            <a:r>
              <a:rPr lang="en-GB" altLang="en-US" sz="3200" b="1" dirty="0">
                <a:solidFill>
                  <a:srgbClr val="004A8F"/>
                </a:solidFill>
                <a:latin typeface="NBS Medium"/>
                <a:ea typeface="ＭＳ Ｐゴシック" panose="020B0600070205080204" pitchFamily="34" charset="-128"/>
                <a:cs typeface="NBS Medium"/>
              </a:rPr>
              <a:t>Swagger (</a:t>
            </a:r>
            <a:r>
              <a:rPr lang="en-GB" altLang="en-US" sz="3200" b="1" dirty="0">
                <a:solidFill>
                  <a:schemeClr val="tx2"/>
                </a:solidFill>
                <a:latin typeface="NBS Medium"/>
                <a:ea typeface="ＭＳ Ｐゴシック" panose="020B0600070205080204" pitchFamily="34" charset="-128"/>
                <a:cs typeface="NBS Medium"/>
              </a:rPr>
              <a:t>schemes, </a:t>
            </a:r>
            <a:r>
              <a:rPr lang="en-GB" altLang="en-US" sz="3200" b="1" dirty="0" err="1">
                <a:solidFill>
                  <a:srgbClr val="00B050"/>
                </a:solidFill>
                <a:latin typeface="NBS Medium"/>
                <a:ea typeface="ＭＳ Ｐゴシック" panose="020B0600070205080204" pitchFamily="34" charset="-128"/>
                <a:cs typeface="NBS Medium"/>
              </a:rPr>
              <a:t>basePath</a:t>
            </a:r>
            <a:r>
              <a:rPr lang="en-GB" altLang="en-US" sz="3200" b="1" dirty="0">
                <a:solidFill>
                  <a:srgbClr val="004A8F"/>
                </a:solidFill>
                <a:latin typeface="NBS Medium"/>
                <a:ea typeface="ＭＳ Ｐゴシック" panose="020B0600070205080204" pitchFamily="34" charset="-128"/>
                <a:cs typeface="NBS Medium"/>
              </a:rPr>
              <a:t>, </a:t>
            </a:r>
            <a:r>
              <a:rPr lang="en-GB" altLang="en-US" sz="3200" b="1" dirty="0">
                <a:solidFill>
                  <a:srgbClr val="FFC000"/>
                </a:solidFill>
                <a:latin typeface="NBS Medium"/>
                <a:ea typeface="ＭＳ Ｐゴシック" panose="020B0600070205080204" pitchFamily="34" charset="-128"/>
                <a:cs typeface="NBS Medium"/>
              </a:rPr>
              <a:t>paths</a:t>
            </a:r>
            <a:r>
              <a:rPr lang="en-GB" altLang="en-US" sz="3200" b="1" dirty="0">
                <a:solidFill>
                  <a:srgbClr val="004A8F"/>
                </a:solidFill>
                <a:latin typeface="NBS Medium"/>
                <a:ea typeface="ＭＳ Ｐゴシック" panose="020B0600070205080204" pitchFamily="34" charset="-128"/>
                <a:cs typeface="NBS Medium"/>
              </a:rPr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EF79A2-8384-40CA-9260-5640C7D5C1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343" y="1075267"/>
            <a:ext cx="6694851" cy="527685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02D4D865-55CF-4320-8281-EB320B637898}"/>
              </a:ext>
            </a:extLst>
          </p:cNvPr>
          <p:cNvSpPr/>
          <p:nvPr/>
        </p:nvSpPr>
        <p:spPr>
          <a:xfrm>
            <a:off x="1101295" y="3151458"/>
            <a:ext cx="1023598" cy="32918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40F94FC-9A5D-47F9-A960-0EFE2860D75E}"/>
              </a:ext>
            </a:extLst>
          </p:cNvPr>
          <p:cNvSpPr/>
          <p:nvPr/>
        </p:nvSpPr>
        <p:spPr>
          <a:xfrm>
            <a:off x="1264067" y="1784030"/>
            <a:ext cx="2114859" cy="329332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96D54BE-CFFC-441C-AFC3-9AB57A1C3E0E}"/>
              </a:ext>
            </a:extLst>
          </p:cNvPr>
          <p:cNvSpPr/>
          <p:nvPr/>
        </p:nvSpPr>
        <p:spPr>
          <a:xfrm>
            <a:off x="580087" y="2198896"/>
            <a:ext cx="1231296" cy="312108"/>
          </a:xfrm>
          <a:prstGeom prst="ellipse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08309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2"/>
          <p:cNvSpPr txBox="1">
            <a:spLocks/>
          </p:cNvSpPr>
          <p:nvPr/>
        </p:nvSpPr>
        <p:spPr>
          <a:xfrm>
            <a:off x="653166" y="1308806"/>
            <a:ext cx="8012466" cy="4294552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/>
              <a:t>In OpenAPI terms, </a:t>
            </a:r>
            <a:r>
              <a:rPr lang="en-GB" sz="2800" dirty="0">
                <a:solidFill>
                  <a:srgbClr val="FF0000"/>
                </a:solidFill>
              </a:rPr>
              <a:t>paths point to resources</a:t>
            </a:r>
            <a:r>
              <a:rPr lang="en-GB" sz="2800" dirty="0"/>
              <a:t> that the API exposes, such as </a:t>
            </a:r>
            <a:r>
              <a:rPr lang="en-GB" sz="2800" b="1" dirty="0"/>
              <a:t>/users</a:t>
            </a:r>
            <a:r>
              <a:rPr lang="en-GB" sz="2800" dirty="0"/>
              <a:t> or </a:t>
            </a:r>
            <a:r>
              <a:rPr lang="en-GB" sz="2800" b="1" dirty="0"/>
              <a:t>/user/{id}</a:t>
            </a:r>
            <a:r>
              <a:rPr lang="en-GB" sz="2800" dirty="0"/>
              <a:t>, and </a:t>
            </a:r>
            <a:r>
              <a:rPr lang="en-GB" sz="2800" dirty="0">
                <a:solidFill>
                  <a:srgbClr val="FF0000"/>
                </a:solidFill>
              </a:rPr>
              <a:t>operations accessed by HTTP verbs</a:t>
            </a:r>
            <a:r>
              <a:rPr lang="en-GB" sz="2800" dirty="0"/>
              <a:t> , such as GET, POST or DELETE, manipulate those resources.</a:t>
            </a:r>
          </a:p>
          <a:p>
            <a:pPr>
              <a:lnSpc>
                <a:spcPct val="90000"/>
              </a:lnSpc>
              <a:buClr>
                <a:schemeClr val="tx2"/>
              </a:buClr>
              <a:defRPr/>
            </a:pPr>
            <a:endParaRPr lang="en-GB" altLang="en-US" sz="2800" dirty="0">
              <a:latin typeface="NBS Light"/>
              <a:ea typeface="ＭＳ Ｐゴシック" panose="020B0600070205080204" pitchFamily="34" charset="-128"/>
              <a:cs typeface="NBS Light"/>
            </a:endParaRPr>
          </a:p>
          <a:p>
            <a:pPr>
              <a:lnSpc>
                <a:spcPct val="90000"/>
              </a:lnSpc>
              <a:buClr>
                <a:schemeClr val="tx2"/>
              </a:buClr>
              <a:defRPr/>
            </a:pPr>
            <a:endParaRPr lang="en-GB" altLang="en-US" sz="2400" dirty="0">
              <a:latin typeface="NBS Light"/>
              <a:ea typeface="ＭＳ Ｐゴシック" panose="020B0600070205080204" pitchFamily="34" charset="-128"/>
              <a:cs typeface="NBS Light"/>
            </a:endParaRPr>
          </a:p>
          <a:p>
            <a:pPr>
              <a:lnSpc>
                <a:spcPct val="90000"/>
              </a:lnSpc>
              <a:buClr>
                <a:schemeClr val="tx2"/>
              </a:buClr>
              <a:defRPr/>
            </a:pPr>
            <a:endParaRPr lang="en-GB" altLang="en-US" sz="2400" dirty="0">
              <a:latin typeface="NBS Light"/>
              <a:ea typeface="ＭＳ Ｐゴシック" panose="020B0600070205080204" pitchFamily="34" charset="-128"/>
              <a:cs typeface="NBS Light"/>
            </a:endParaRPr>
          </a:p>
          <a:p>
            <a:pPr>
              <a:lnSpc>
                <a:spcPct val="90000"/>
              </a:lnSpc>
              <a:buClr>
                <a:schemeClr val="tx2"/>
              </a:buClr>
              <a:defRPr/>
            </a:pPr>
            <a:endParaRPr lang="en-GB" altLang="en-US" sz="2800" dirty="0">
              <a:latin typeface="NBS Light"/>
              <a:ea typeface="ＭＳ Ｐゴシック" panose="020B0600070205080204" pitchFamily="34" charset="-128"/>
              <a:cs typeface="NBS Light"/>
            </a:endParaRPr>
          </a:p>
          <a:p>
            <a:pPr>
              <a:lnSpc>
                <a:spcPct val="70000"/>
              </a:lnSpc>
              <a:buClr>
                <a:schemeClr val="tx2"/>
              </a:buClr>
              <a:defRPr/>
            </a:pPr>
            <a:endParaRPr lang="en-GB" altLang="en-US" sz="2800" dirty="0">
              <a:latin typeface="NBS Light"/>
              <a:ea typeface="ＭＳ Ｐゴシック" panose="020B0600070205080204" pitchFamily="34" charset="-128"/>
              <a:cs typeface="NBS Light"/>
            </a:endParaRPr>
          </a:p>
          <a:p>
            <a:pPr>
              <a:lnSpc>
                <a:spcPct val="70000"/>
              </a:lnSpc>
              <a:buClr>
                <a:schemeClr val="tx2"/>
              </a:buClr>
              <a:defRPr/>
            </a:pPr>
            <a:endParaRPr lang="en-GB" altLang="en-US" sz="2800" dirty="0">
              <a:latin typeface="NBS Light"/>
              <a:ea typeface="ＭＳ Ｐゴシック" panose="020B0600070205080204" pitchFamily="34" charset="-128"/>
              <a:cs typeface="NBS Light"/>
            </a:endParaRPr>
          </a:p>
          <a:p>
            <a:pPr>
              <a:lnSpc>
                <a:spcPct val="70000"/>
              </a:lnSpc>
              <a:buClr>
                <a:schemeClr val="tx2"/>
              </a:buClr>
              <a:defRPr/>
            </a:pPr>
            <a:endParaRPr lang="en-GB" altLang="en-US" sz="2800" dirty="0">
              <a:latin typeface="NBS Light"/>
              <a:ea typeface="ＭＳ Ｐゴシック" panose="020B0600070205080204" pitchFamily="34" charset="-128"/>
              <a:cs typeface="NBS Light"/>
            </a:endParaRPr>
          </a:p>
          <a:p>
            <a:pPr>
              <a:lnSpc>
                <a:spcPct val="70000"/>
              </a:lnSpc>
              <a:buClr>
                <a:schemeClr val="tx2"/>
              </a:buClr>
              <a:defRPr/>
            </a:pPr>
            <a:endParaRPr lang="en-GB" altLang="en-US" sz="2800" dirty="0">
              <a:latin typeface="NBS Light"/>
              <a:ea typeface="ＭＳ Ｐゴシック" panose="020B0600070205080204" pitchFamily="34" charset="-128"/>
              <a:cs typeface="NBS Light"/>
            </a:endParaRP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629180" y="623466"/>
            <a:ext cx="6955985" cy="45180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80000"/>
              </a:lnSpc>
              <a:defRPr/>
            </a:pPr>
            <a:r>
              <a:rPr lang="en-GB" altLang="en-US" sz="3200" b="1" dirty="0">
                <a:solidFill>
                  <a:srgbClr val="004A8F"/>
                </a:solidFill>
                <a:latin typeface="NBS Medium"/>
                <a:ea typeface="ＭＳ Ｐゴシック" panose="020B0600070205080204" pitchFamily="34" charset="-128"/>
                <a:cs typeface="NBS Medium"/>
              </a:rPr>
              <a:t>Swagger (More on </a:t>
            </a:r>
            <a:r>
              <a:rPr lang="en-GB" altLang="en-US" sz="3200" b="1" dirty="0">
                <a:solidFill>
                  <a:srgbClr val="00B050"/>
                </a:solidFill>
                <a:latin typeface="NBS Medium"/>
                <a:ea typeface="ＭＳ Ｐゴシック" panose="020B0600070205080204" pitchFamily="34" charset="-128"/>
                <a:cs typeface="NBS Medium"/>
              </a:rPr>
              <a:t>paths</a:t>
            </a:r>
            <a:r>
              <a:rPr lang="en-GB" altLang="en-US" sz="3200" b="1" dirty="0">
                <a:solidFill>
                  <a:srgbClr val="004A8F"/>
                </a:solidFill>
                <a:latin typeface="NBS Medium"/>
                <a:ea typeface="ＭＳ Ｐゴシック" panose="020B0600070205080204" pitchFamily="34" charset="-128"/>
                <a:cs typeface="NBS Medium"/>
              </a:rPr>
              <a:t> and </a:t>
            </a:r>
            <a:r>
              <a:rPr lang="en-GB" altLang="en-US" sz="3200" b="1" dirty="0">
                <a:solidFill>
                  <a:srgbClr val="7030A0"/>
                </a:solidFill>
                <a:latin typeface="NBS Medium"/>
                <a:ea typeface="ＭＳ Ｐゴシック" panose="020B0600070205080204" pitchFamily="34" charset="-128"/>
                <a:cs typeface="NBS Medium"/>
              </a:rPr>
              <a:t>operations</a:t>
            </a:r>
            <a:r>
              <a:rPr lang="en-GB" altLang="en-US" sz="3200" b="1" dirty="0">
                <a:solidFill>
                  <a:srgbClr val="004A8F"/>
                </a:solidFill>
                <a:latin typeface="NBS Medium"/>
                <a:ea typeface="ＭＳ Ｐゴシック" panose="020B0600070205080204" pitchFamily="34" charset="-128"/>
                <a:cs typeface="NBS Medium"/>
              </a:rPr>
              <a:t>)</a:t>
            </a:r>
          </a:p>
          <a:p>
            <a:pPr algn="l">
              <a:lnSpc>
                <a:spcPct val="80000"/>
              </a:lnSpc>
              <a:defRPr/>
            </a:pPr>
            <a:endParaRPr lang="en-GB" altLang="en-US" sz="3200" b="1" dirty="0">
              <a:solidFill>
                <a:srgbClr val="004A8F"/>
              </a:solidFill>
              <a:latin typeface="NBS Medium"/>
              <a:ea typeface="ＭＳ Ｐゴシック" panose="020B0600070205080204" pitchFamily="34" charset="-128"/>
              <a:cs typeface="NBS Medium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3318" y="2989033"/>
            <a:ext cx="4152900" cy="3369238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2090166" y="2957133"/>
            <a:ext cx="1033272" cy="296386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Oval 6"/>
          <p:cNvSpPr/>
          <p:nvPr/>
        </p:nvSpPr>
        <p:spPr>
          <a:xfrm>
            <a:off x="2389632" y="3264152"/>
            <a:ext cx="521208" cy="207265"/>
          </a:xfrm>
          <a:prstGeom prst="ellipse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Oval 7"/>
          <p:cNvSpPr/>
          <p:nvPr/>
        </p:nvSpPr>
        <p:spPr>
          <a:xfrm>
            <a:off x="2336432" y="4157809"/>
            <a:ext cx="777240" cy="304878"/>
          </a:xfrm>
          <a:prstGeom prst="ellipse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Oval 8"/>
          <p:cNvSpPr/>
          <p:nvPr/>
        </p:nvSpPr>
        <p:spPr>
          <a:xfrm>
            <a:off x="2132076" y="5132072"/>
            <a:ext cx="1315212" cy="296386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Oval 9"/>
          <p:cNvSpPr/>
          <p:nvPr/>
        </p:nvSpPr>
        <p:spPr>
          <a:xfrm>
            <a:off x="2347065" y="5417405"/>
            <a:ext cx="521208" cy="207265"/>
          </a:xfrm>
          <a:prstGeom prst="ellipse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Oval 10"/>
          <p:cNvSpPr/>
          <p:nvPr/>
        </p:nvSpPr>
        <p:spPr>
          <a:xfrm>
            <a:off x="4117086" y="3450075"/>
            <a:ext cx="1033272" cy="343630"/>
          </a:xfrm>
          <a:prstGeom prst="ellipse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Oval 11"/>
          <p:cNvSpPr/>
          <p:nvPr/>
        </p:nvSpPr>
        <p:spPr>
          <a:xfrm>
            <a:off x="4080925" y="4390902"/>
            <a:ext cx="1033272" cy="341821"/>
          </a:xfrm>
          <a:prstGeom prst="ellipse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Oval 12"/>
          <p:cNvSpPr/>
          <p:nvPr/>
        </p:nvSpPr>
        <p:spPr>
          <a:xfrm>
            <a:off x="4080925" y="5572904"/>
            <a:ext cx="1422273" cy="366871"/>
          </a:xfrm>
          <a:prstGeom prst="ellipse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80599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 txBox="1">
            <a:spLocks/>
          </p:cNvSpPr>
          <p:nvPr/>
        </p:nvSpPr>
        <p:spPr>
          <a:xfrm>
            <a:off x="612247" y="623466"/>
            <a:ext cx="6999043" cy="45180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80000"/>
              </a:lnSpc>
              <a:defRPr/>
            </a:pPr>
            <a:r>
              <a:rPr lang="en-GB" altLang="en-US" sz="3200" b="1" dirty="0">
                <a:solidFill>
                  <a:srgbClr val="004A8F"/>
                </a:solidFill>
                <a:latin typeface="NBS Medium"/>
                <a:ea typeface="ＭＳ Ｐゴシック" panose="020B0600070205080204" pitchFamily="34" charset="-128"/>
                <a:cs typeface="NBS Medium"/>
              </a:rPr>
              <a:t>Swagger (Service Versioning via Path)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EF79A2-8384-40CA-9260-5640C7D5C1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343" y="1075267"/>
            <a:ext cx="6694851" cy="527685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02D4D865-55CF-4320-8281-EB320B637898}"/>
              </a:ext>
            </a:extLst>
          </p:cNvPr>
          <p:cNvSpPr/>
          <p:nvPr/>
        </p:nvSpPr>
        <p:spPr>
          <a:xfrm>
            <a:off x="2817486" y="1789176"/>
            <a:ext cx="493776" cy="329184"/>
          </a:xfrm>
          <a:prstGeom prst="ellipse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5262797"/>
      </p:ext>
    </p:extLst>
  </p:cSld>
  <p:clrMapOvr>
    <a:masterClrMapping/>
  </p:clrMapOvr>
</p:sld>
</file>

<file path=ppt/theme/theme1.xml><?xml version="1.0" encoding="utf-8"?>
<a:theme xmlns:a="http://schemas.openxmlformats.org/drawingml/2006/main" name="Section Dividers">
  <a:themeElements>
    <a:clrScheme name="Nationwide Official Palette">
      <a:dk1>
        <a:srgbClr val="004A8F"/>
      </a:dk1>
      <a:lt1>
        <a:sysClr val="window" lastClr="FFFFFF"/>
      </a:lt1>
      <a:dk2>
        <a:srgbClr val="ED1C24"/>
      </a:dk2>
      <a:lt2>
        <a:srgbClr val="0077C8"/>
      </a:lt2>
      <a:accent1>
        <a:srgbClr val="E56A54"/>
      </a:accent1>
      <a:accent2>
        <a:srgbClr val="E0457B"/>
      </a:accent2>
      <a:accent3>
        <a:srgbClr val="FDDA24"/>
      </a:accent3>
      <a:accent4>
        <a:srgbClr val="582C83"/>
      </a:accent4>
      <a:accent5>
        <a:srgbClr val="84BD00"/>
      </a:accent5>
      <a:accent6>
        <a:srgbClr val="000000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xt Master">
  <a:themeElements>
    <a:clrScheme name="Nationwide Official Palette">
      <a:dk1>
        <a:srgbClr val="004A8F"/>
      </a:dk1>
      <a:lt1>
        <a:sysClr val="window" lastClr="FFFFFF"/>
      </a:lt1>
      <a:dk2>
        <a:srgbClr val="ED1C24"/>
      </a:dk2>
      <a:lt2>
        <a:srgbClr val="0077C8"/>
      </a:lt2>
      <a:accent1>
        <a:srgbClr val="E56A54"/>
      </a:accent1>
      <a:accent2>
        <a:srgbClr val="E0457B"/>
      </a:accent2>
      <a:accent3>
        <a:srgbClr val="FDDA24"/>
      </a:accent3>
      <a:accent4>
        <a:srgbClr val="582C83"/>
      </a:accent4>
      <a:accent5>
        <a:srgbClr val="84BD00"/>
      </a:accent5>
      <a:accent6>
        <a:srgbClr val="000000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Nationwide Standard Content Slides">
  <a:themeElements>
    <a:clrScheme name="Nationwide Colours">
      <a:dk1>
        <a:srgbClr val="004A8F"/>
      </a:dk1>
      <a:lt1>
        <a:sysClr val="window" lastClr="FFFFFF"/>
      </a:lt1>
      <a:dk2>
        <a:srgbClr val="ED1C24"/>
      </a:dk2>
      <a:lt2>
        <a:srgbClr val="E1E1E1"/>
      </a:lt2>
      <a:accent1>
        <a:srgbClr val="A0A3A6"/>
      </a:accent1>
      <a:accent2>
        <a:srgbClr val="4495D1"/>
      </a:accent2>
      <a:accent3>
        <a:srgbClr val="009DAD"/>
      </a:accent3>
      <a:accent4>
        <a:srgbClr val="F47929"/>
      </a:accent4>
      <a:accent5>
        <a:srgbClr val="5B6063"/>
      </a:accent5>
      <a:accent6>
        <a:srgbClr val="8689C3"/>
      </a:accent6>
      <a:hlink>
        <a:srgbClr val="9A0A33"/>
      </a:hlink>
      <a:folHlink>
        <a:srgbClr val="763F98"/>
      </a:folHlink>
    </a:clrScheme>
    <a:fontScheme name="NBS Medium">
      <a:majorFont>
        <a:latin typeface="NBS Medium"/>
        <a:ea typeface=""/>
        <a:cs typeface=""/>
      </a:majorFont>
      <a:minorFont>
        <a:latin typeface="NBS 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B1699892EDAAA45B1318617389D1A79" ma:contentTypeVersion="0" ma:contentTypeDescription="Create a new document." ma:contentTypeScope="" ma:versionID="8760a9867f544fbbbfc73a998076dea4">
  <xsd:schema xmlns:xsd="http://www.w3.org/2001/XMLSchema" xmlns:p="http://schemas.microsoft.com/office/2006/metadata/properties" targetNamespace="http://schemas.microsoft.com/office/2006/metadata/properties" ma:root="true" ma:fieldsID="4aeb20c0e3442673af7ee10786458764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Props1.xml><?xml version="1.0" encoding="utf-8"?>
<ds:datastoreItem xmlns:ds="http://schemas.openxmlformats.org/officeDocument/2006/customXml" ds:itemID="{F350036E-31BE-4D0D-A12F-13EEAEFE6ED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E53C285-FA6C-4F73-B416-BCF9BBFD0ABB}">
  <ds:schemaRefs>
    <ds:schemaRef ds:uri="http://purl.org/dc/terms/"/>
    <ds:schemaRef ds:uri="http://schemas.microsoft.com/office/2006/documentManagement/types"/>
    <ds:schemaRef ds:uri="http://schemas.openxmlformats.org/package/2006/metadata/core-properties"/>
    <ds:schemaRef ds:uri="http://schemas.microsoft.com/office/2006/metadata/properties"/>
    <ds:schemaRef ds:uri="http://purl.org/dc/elements/1.1/"/>
    <ds:schemaRef ds:uri="http://purl.org/dc/dcmitype/"/>
    <ds:schemaRef ds:uri="http://www.w3.org/XML/1998/namespace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3EEB2AAD-3956-46AE-AD1F-1C7B8295C4C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11351</TotalTime>
  <Words>802</Words>
  <Application>Microsoft Office PowerPoint</Application>
  <PresentationFormat>On-screen Show (4:3)</PresentationFormat>
  <Paragraphs>160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27</vt:i4>
      </vt:variant>
    </vt:vector>
  </HeadingPairs>
  <TitlesOfParts>
    <vt:vector size="35" baseType="lpstr">
      <vt:lpstr>ＭＳ Ｐゴシック</vt:lpstr>
      <vt:lpstr>Arial</vt:lpstr>
      <vt:lpstr>Calibri</vt:lpstr>
      <vt:lpstr>NBS Light</vt:lpstr>
      <vt:lpstr>NBS Medium</vt:lpstr>
      <vt:lpstr>Section Dividers</vt:lpstr>
      <vt:lpstr>Text Master</vt:lpstr>
      <vt:lpstr>Nationwide Standard Content Slides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Nationwide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Sally Llewellyn</dc:creator>
  <cp:lastModifiedBy>Thomas Breheny</cp:lastModifiedBy>
  <cp:revision>272</cp:revision>
  <dcterms:created xsi:type="dcterms:W3CDTF">2016-12-14T12:48:07Z</dcterms:created>
  <dcterms:modified xsi:type="dcterms:W3CDTF">2018-08-30T07:48:15Z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0x0101004B1699892EDAAA45B1318617389D1A79</vt:lpwstr>
  </property>
</Properties>
</file>